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57" r:id="rId3"/>
    <p:sldId id="258" r:id="rId4"/>
    <p:sldId id="259" r:id="rId5"/>
    <p:sldId id="303" r:id="rId6"/>
    <p:sldId id="275" r:id="rId7"/>
    <p:sldId id="260" r:id="rId8"/>
    <p:sldId id="261" r:id="rId9"/>
    <p:sldId id="262" r:id="rId10"/>
    <p:sldId id="263" r:id="rId11"/>
    <p:sldId id="264" r:id="rId12"/>
    <p:sldId id="265" r:id="rId13"/>
    <p:sldId id="266" r:id="rId14"/>
    <p:sldId id="267" r:id="rId15"/>
    <p:sldId id="268" r:id="rId16"/>
    <p:sldId id="276" r:id="rId17"/>
    <p:sldId id="270" r:id="rId18"/>
    <p:sldId id="271" r:id="rId19"/>
    <p:sldId id="272"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4" r:id="rId44"/>
    <p:sldId id="320" r:id="rId45"/>
    <p:sldId id="269" r:id="rId46"/>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FD4"/>
    <a:srgbClr val="4156A6"/>
    <a:srgbClr val="6C0E10"/>
    <a:srgbClr val="B4181C"/>
    <a:srgbClr val="F0586D"/>
    <a:srgbClr val="F58B9A"/>
    <a:srgbClr val="006358"/>
    <a:srgbClr val="009A88"/>
    <a:srgbClr val="F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06" autoAdjust="0"/>
    <p:restoredTop sz="94660"/>
  </p:normalViewPr>
  <p:slideViewPr>
    <p:cSldViewPr snapToGrid="0" showGuides="1">
      <p:cViewPr varScale="1">
        <p:scale>
          <a:sx n="86" d="100"/>
          <a:sy n="86" d="100"/>
        </p:scale>
        <p:origin x="672" y="58"/>
      </p:cViewPr>
      <p:guideLst>
        <p:guide orient="horz" pos="2160"/>
        <p:guide pos="3840"/>
        <p:guide pos="551"/>
      </p:guideLst>
    </p:cSldViewPr>
  </p:slideViewPr>
  <p:notesTextViewPr>
    <p:cViewPr>
      <p:scale>
        <a:sx n="1" d="1"/>
        <a:sy n="1" d="1"/>
      </p:scale>
      <p:origin x="0" y="0"/>
    </p:cViewPr>
  </p:notesTextViewPr>
  <p:notesViewPr>
    <p:cSldViewPr snapToGrid="0">
      <p:cViewPr varScale="1">
        <p:scale>
          <a:sx n="48" d="100"/>
          <a:sy n="48" d="100"/>
        </p:scale>
        <p:origin x="275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A6B383D-3BD6-03C1-A9FE-C10529FA5C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7232AF29-6208-75BC-F575-B2F9C2556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623630-E69F-464D-B98C-A307C57C9FE4}" type="datetimeFigureOut">
              <a:rPr lang="es-PE" smtClean="0"/>
              <a:t>17/03/2024</a:t>
            </a:fld>
            <a:endParaRPr lang="es-PE"/>
          </a:p>
        </p:txBody>
      </p:sp>
      <p:sp>
        <p:nvSpPr>
          <p:cNvPr id="4" name="Marcador de pie de página 3">
            <a:extLst>
              <a:ext uri="{FF2B5EF4-FFF2-40B4-BE49-F238E27FC236}">
                <a16:creationId xmlns:a16="http://schemas.microsoft.com/office/drawing/2014/main" id="{A8A8A16E-B2E8-89C7-B266-2FBE8AA9B2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00F396DC-40CC-4E40-EB42-B8FAC980B5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88D8CE-E466-4D69-8A3F-A70BA3AFF8DF}" type="slidenum">
              <a:rPr lang="es-PE" smtClean="0"/>
              <a:t>‹Nº›</a:t>
            </a:fld>
            <a:endParaRPr lang="es-PE"/>
          </a:p>
        </p:txBody>
      </p:sp>
    </p:spTree>
    <p:extLst>
      <p:ext uri="{BB962C8B-B14F-4D97-AF65-F5344CB8AC3E}">
        <p14:creationId xmlns:p14="http://schemas.microsoft.com/office/powerpoint/2010/main" val="4066822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C05B4-4EE8-42F6-8043-ADEAA8103623}" type="datetimeFigureOut">
              <a:rPr lang="es-PE" smtClean="0"/>
              <a:t>17/03/2024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928F8-7A29-4960-A090-073A15546F4E}" type="slidenum">
              <a:rPr lang="es-PE" smtClean="0"/>
              <a:t>‹Nº›</a:t>
            </a:fld>
            <a:endParaRPr lang="es-PE"/>
          </a:p>
        </p:txBody>
      </p:sp>
    </p:spTree>
    <p:extLst>
      <p:ext uri="{BB962C8B-B14F-4D97-AF65-F5344CB8AC3E}">
        <p14:creationId xmlns:p14="http://schemas.microsoft.com/office/powerpoint/2010/main" val="165592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4" name="Google Shape;184;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1" name="Google Shape;191;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9" name="Google Shape;199;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7" name="Google Shape;207;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5" name="Google Shape;225;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3" name="Google Shape;233;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1" name="Google Shape;241;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5" name="Google Shape;255;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2" name="Google Shape;262;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0" name="Google Shape;270;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7" name="Google Shape;127;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7" name="Google Shape;277;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5" name="Google Shape;285;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4" name="Google Shape;294;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1" name="Google Shape;301;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0" name="Google Shape;310;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7" name="Google Shape;317;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6" name="Google Shape;326;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3" name="Google Shape;333;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0" name="Google Shape;340;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7" name="Google Shape;347;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5" name="Google Shape;355;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2" name="Google Shape;362;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9" name="Google Shape;369;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77" name="Google Shape;377;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84" name="Google Shape;384;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0" name="Google Shape;400;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7" name="Google Shape;407;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15" name="Google Shape;415;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1" name="Google Shape;141;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8" name="Google Shape;148;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5" name="Google Shape;155;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3" name="Google Shape;163;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0" name="Google Shape;170;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7" name="Google Shape;177;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Un par de personas de pie&#10;&#10;Descripción generada automáticamente con confianza baja">
            <a:extLst>
              <a:ext uri="{FF2B5EF4-FFF2-40B4-BE49-F238E27FC236}">
                <a16:creationId xmlns:a16="http://schemas.microsoft.com/office/drawing/2014/main" id="{5FDE1A14-B94D-0560-965F-DFDDDFE78E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18" name="Grupo 17">
            <a:extLst>
              <a:ext uri="{FF2B5EF4-FFF2-40B4-BE49-F238E27FC236}">
                <a16:creationId xmlns:a16="http://schemas.microsoft.com/office/drawing/2014/main" id="{E2760872-0584-24E8-6C5F-A4192C69084A}"/>
              </a:ext>
            </a:extLst>
          </p:cNvPr>
          <p:cNvGrpSpPr/>
          <p:nvPr userDrawn="1"/>
        </p:nvGrpSpPr>
        <p:grpSpPr>
          <a:xfrm>
            <a:off x="-71021" y="-57592"/>
            <a:ext cx="12306309" cy="6973185"/>
            <a:chOff x="-71021" y="-57592"/>
            <a:chExt cx="12306309" cy="6973185"/>
          </a:xfrm>
          <a:solidFill>
            <a:srgbClr val="6C0E10"/>
          </a:solidFill>
        </p:grpSpPr>
        <p:sp>
          <p:nvSpPr>
            <p:cNvPr id="9" name="Rectángulo 8">
              <a:extLst>
                <a:ext uri="{FF2B5EF4-FFF2-40B4-BE49-F238E27FC236}">
                  <a16:creationId xmlns:a16="http://schemas.microsoft.com/office/drawing/2014/main" id="{3C50B447-F88C-5209-25D9-177EF1399B71}"/>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7" name="Grupo 16">
              <a:extLst>
                <a:ext uri="{FF2B5EF4-FFF2-40B4-BE49-F238E27FC236}">
                  <a16:creationId xmlns:a16="http://schemas.microsoft.com/office/drawing/2014/main" id="{17EF3EE9-2C19-C48C-CA39-61EACA844BE2}"/>
                </a:ext>
              </a:extLst>
            </p:cNvPr>
            <p:cNvGrpSpPr/>
            <p:nvPr userDrawn="1"/>
          </p:nvGrpSpPr>
          <p:grpSpPr>
            <a:xfrm>
              <a:off x="11556400" y="-57592"/>
              <a:ext cx="678888" cy="6973185"/>
              <a:chOff x="11556400" y="-3"/>
              <a:chExt cx="678888" cy="6973185"/>
            </a:xfrm>
            <a:grpFill/>
          </p:grpSpPr>
          <p:sp>
            <p:nvSpPr>
              <p:cNvPr id="12" name="Rectángulo 11">
                <a:extLst>
                  <a:ext uri="{FF2B5EF4-FFF2-40B4-BE49-F238E27FC236}">
                    <a16:creationId xmlns:a16="http://schemas.microsoft.com/office/drawing/2014/main" id="{75357E8B-B099-51B9-D18D-BAA93B46A25F}"/>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3A6AD8D2-94C0-73F1-D62E-CCE0581FFFF3}"/>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C998CEE4-FB88-4A43-79F4-7F2CFAC01696}"/>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697EA2D1-5D90-48EC-3DD7-69DAC825A689}"/>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CB7EB6E-2F09-D346-6FB7-C86780B2ADBB}"/>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935957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C5A9A0A-1FC5-B2E2-9E98-1A2D7E8F97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18"/>
          <a:stretch/>
        </p:blipFill>
        <p:spPr>
          <a:xfrm>
            <a:off x="6948489" y="-83671"/>
            <a:ext cx="6124574" cy="7005637"/>
          </a:xfrm>
          <a:prstGeom prst="rect">
            <a:avLst/>
          </a:prstGeom>
        </p:spPr>
      </p:pic>
      <p:sp>
        <p:nvSpPr>
          <p:cNvPr id="2" name="Rectángulo 1">
            <a:extLst>
              <a:ext uri="{FF2B5EF4-FFF2-40B4-BE49-F238E27FC236}">
                <a16:creationId xmlns:a16="http://schemas.microsoft.com/office/drawing/2014/main" id="{5D476FE2-4188-5D0D-D784-64A579FA4759}"/>
              </a:ext>
            </a:extLst>
          </p:cNvPr>
          <p:cNvSpPr/>
          <p:nvPr userDrawn="1"/>
        </p:nvSpPr>
        <p:spPr>
          <a:xfrm>
            <a:off x="-114299" y="-63965"/>
            <a:ext cx="721518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3" name="Rectángulo 12">
            <a:extLst>
              <a:ext uri="{FF2B5EF4-FFF2-40B4-BE49-F238E27FC236}">
                <a16:creationId xmlns:a16="http://schemas.microsoft.com/office/drawing/2014/main" id="{55CD6869-D003-FAA9-A941-2B919DC836BA}"/>
              </a:ext>
            </a:extLst>
          </p:cNvPr>
          <p:cNvSpPr/>
          <p:nvPr userDrawn="1"/>
        </p:nvSpPr>
        <p:spPr>
          <a:xfrm>
            <a:off x="-114299" y="802812"/>
            <a:ext cx="5686424" cy="13831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7" name="CuadroTexto 16">
            <a:extLst>
              <a:ext uri="{FF2B5EF4-FFF2-40B4-BE49-F238E27FC236}">
                <a16:creationId xmlns:a16="http://schemas.microsoft.com/office/drawing/2014/main" id="{2EE426E5-31ED-C6A7-D575-2265253FE473}"/>
              </a:ext>
            </a:extLst>
          </p:cNvPr>
          <p:cNvSpPr txBox="1"/>
          <p:nvPr userDrawn="1"/>
        </p:nvSpPr>
        <p:spPr>
          <a:xfrm>
            <a:off x="1393031" y="1021556"/>
            <a:ext cx="3679031" cy="584775"/>
          </a:xfrm>
          <a:prstGeom prst="rect">
            <a:avLst/>
          </a:prstGeom>
          <a:noFill/>
        </p:spPr>
        <p:txBody>
          <a:bodyPr wrap="square" rtlCol="0">
            <a:spAutoFit/>
          </a:bodyPr>
          <a:lstStyle/>
          <a:p>
            <a:r>
              <a:rPr lang="es-ES_tradnl" sz="3200" b="1" dirty="0">
                <a:solidFill>
                  <a:srgbClr val="002060"/>
                </a:solidFill>
                <a:latin typeface="Roboto" panose="02000000000000000000" pitchFamily="2" charset="0"/>
                <a:ea typeface="Roboto" panose="02000000000000000000" pitchFamily="2" charset="0"/>
              </a:rPr>
              <a:t>Autoevaluación</a:t>
            </a:r>
          </a:p>
        </p:txBody>
      </p:sp>
      <p:sp>
        <p:nvSpPr>
          <p:cNvPr id="18" name="CuadroTexto 17">
            <a:extLst>
              <a:ext uri="{FF2B5EF4-FFF2-40B4-BE49-F238E27FC236}">
                <a16:creationId xmlns:a16="http://schemas.microsoft.com/office/drawing/2014/main" id="{E2381233-54FE-FAAE-BA32-5B2CACC6EC2F}"/>
              </a:ext>
            </a:extLst>
          </p:cNvPr>
          <p:cNvSpPr txBox="1"/>
          <p:nvPr userDrawn="1"/>
        </p:nvSpPr>
        <p:spPr>
          <a:xfrm>
            <a:off x="1393030" y="1489823"/>
            <a:ext cx="3679031" cy="430887"/>
          </a:xfrm>
          <a:prstGeom prst="rect">
            <a:avLst/>
          </a:prstGeom>
          <a:noFill/>
        </p:spPr>
        <p:txBody>
          <a:bodyPr wrap="square" rtlCol="0">
            <a:spAutoFit/>
          </a:bodyPr>
          <a:lstStyle/>
          <a:p>
            <a:r>
              <a:rPr lang="es-ES_tradnl" sz="2200" b="0" dirty="0">
                <a:solidFill>
                  <a:srgbClr val="002060"/>
                </a:solidFill>
                <a:latin typeface="Roboto" panose="02000000000000000000" pitchFamily="2" charset="0"/>
                <a:ea typeface="Roboto" panose="02000000000000000000" pitchFamily="2" charset="0"/>
              </a:rPr>
              <a:t>¡Vamos por más logros!</a:t>
            </a:r>
          </a:p>
        </p:txBody>
      </p:sp>
      <p:sp>
        <p:nvSpPr>
          <p:cNvPr id="19" name="CuadroTexto 18">
            <a:extLst>
              <a:ext uri="{FF2B5EF4-FFF2-40B4-BE49-F238E27FC236}">
                <a16:creationId xmlns:a16="http://schemas.microsoft.com/office/drawing/2014/main" id="{0E96EE9F-5874-906F-A708-3714E44FF7CD}"/>
              </a:ext>
            </a:extLst>
          </p:cNvPr>
          <p:cNvSpPr txBox="1"/>
          <p:nvPr userDrawn="1"/>
        </p:nvSpPr>
        <p:spPr>
          <a:xfrm>
            <a:off x="1543050" y="3429000"/>
            <a:ext cx="4552950" cy="769441"/>
          </a:xfrm>
          <a:prstGeom prst="rect">
            <a:avLst/>
          </a:prstGeom>
          <a:noFill/>
        </p:spPr>
        <p:txBody>
          <a:bodyPr wrap="square" rtlCol="0">
            <a:spAutoFit/>
          </a:bodyPr>
          <a:lstStyle/>
          <a:p>
            <a:pPr algn="ctr"/>
            <a:r>
              <a:rPr lang="es-ES_tradnl" sz="4400" b="1" dirty="0">
                <a:solidFill>
                  <a:schemeClr val="bg1"/>
                </a:solidFill>
                <a:latin typeface="Roboto" panose="02000000000000000000" pitchFamily="2" charset="0"/>
                <a:ea typeface="Roboto" panose="02000000000000000000" pitchFamily="2" charset="0"/>
              </a:rPr>
              <a:t>¡Felicitaciones!</a:t>
            </a:r>
          </a:p>
        </p:txBody>
      </p:sp>
      <p:sp>
        <p:nvSpPr>
          <p:cNvPr id="20" name="CuadroTexto 19">
            <a:extLst>
              <a:ext uri="{FF2B5EF4-FFF2-40B4-BE49-F238E27FC236}">
                <a16:creationId xmlns:a16="http://schemas.microsoft.com/office/drawing/2014/main" id="{86101B9E-D797-655C-865D-C1C7C3D15BA2}"/>
              </a:ext>
            </a:extLst>
          </p:cNvPr>
          <p:cNvSpPr txBox="1"/>
          <p:nvPr userDrawn="1"/>
        </p:nvSpPr>
        <p:spPr>
          <a:xfrm>
            <a:off x="1543051" y="4198441"/>
            <a:ext cx="4552950" cy="430887"/>
          </a:xfrm>
          <a:prstGeom prst="rect">
            <a:avLst/>
          </a:prstGeom>
          <a:noFill/>
        </p:spPr>
        <p:txBody>
          <a:bodyPr wrap="square" rtlCol="0">
            <a:spAutoFit/>
          </a:bodyPr>
          <a:lstStyle/>
          <a:p>
            <a:pPr algn="ctr"/>
            <a:r>
              <a:rPr lang="es-ES_tradnl" sz="2200" b="0" dirty="0">
                <a:solidFill>
                  <a:schemeClr val="bg1"/>
                </a:solidFill>
                <a:latin typeface="Roboto" panose="02000000000000000000" pitchFamily="2" charset="0"/>
                <a:ea typeface="Roboto" panose="02000000000000000000" pitchFamily="2" charset="0"/>
              </a:rPr>
              <a:t>Ha concluido la autoevaluación</a:t>
            </a:r>
          </a:p>
        </p:txBody>
      </p:sp>
    </p:spTree>
    <p:extLst>
      <p:ext uri="{BB962C8B-B14F-4D97-AF65-F5344CB8AC3E}">
        <p14:creationId xmlns:p14="http://schemas.microsoft.com/office/powerpoint/2010/main" val="416247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y texto vertical">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F93ECB-6C4B-596B-90E1-ED63725EC2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190"/>
          <a:stretch/>
        </p:blipFill>
        <p:spPr>
          <a:xfrm>
            <a:off x="4972054" y="-95948"/>
            <a:ext cx="7318757" cy="699140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Conclusiones</a:t>
            </a:r>
          </a:p>
        </p:txBody>
      </p:sp>
    </p:spTree>
    <p:extLst>
      <p:ext uri="{BB962C8B-B14F-4D97-AF65-F5344CB8AC3E}">
        <p14:creationId xmlns:p14="http://schemas.microsoft.com/office/powerpoint/2010/main" val="1873447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06E95BF-93DC-3EF1-1B9C-7EEA29B44D85}"/>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10058400" y="-78251"/>
            <a:ext cx="2186362" cy="7000217"/>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38273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ítulo y texto vertical">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6DE84E-2664-8E01-C118-44E8E587E5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735" r="16265"/>
          <a:stretch/>
        </p:blipFill>
        <p:spPr>
          <a:xfrm>
            <a:off x="7658098" y="-93210"/>
            <a:ext cx="4743450" cy="701758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Referencias</a:t>
            </a:r>
          </a:p>
        </p:txBody>
      </p:sp>
    </p:spTree>
    <p:extLst>
      <p:ext uri="{BB962C8B-B14F-4D97-AF65-F5344CB8AC3E}">
        <p14:creationId xmlns:p14="http://schemas.microsoft.com/office/powerpoint/2010/main" val="133267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44B6794-414E-2253-4C1B-48333B9E7AA0}"/>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pic>
        <p:nvPicPr>
          <p:cNvPr id="4" name="Imagen 3">
            <a:extLst>
              <a:ext uri="{FF2B5EF4-FFF2-40B4-BE49-F238E27FC236}">
                <a16:creationId xmlns:a16="http://schemas.microsoft.com/office/drawing/2014/main" id="{55C9B707-408F-0C13-0BC1-7A7093D326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57"/>
          <a:stretch/>
        </p:blipFill>
        <p:spPr>
          <a:xfrm>
            <a:off x="4330747" y="2876550"/>
            <a:ext cx="3530506" cy="1104900"/>
          </a:xfrm>
          <a:prstGeom prst="rect">
            <a:avLst/>
          </a:prstGeom>
        </p:spPr>
      </p:pic>
      <p:grpSp>
        <p:nvGrpSpPr>
          <p:cNvPr id="5" name="Grupo 4">
            <a:extLst>
              <a:ext uri="{FF2B5EF4-FFF2-40B4-BE49-F238E27FC236}">
                <a16:creationId xmlns:a16="http://schemas.microsoft.com/office/drawing/2014/main" id="{113E9B06-E72F-1F9A-11DC-89B44829E390}"/>
              </a:ext>
            </a:extLst>
          </p:cNvPr>
          <p:cNvGrpSpPr/>
          <p:nvPr userDrawn="1"/>
        </p:nvGrpSpPr>
        <p:grpSpPr>
          <a:xfrm>
            <a:off x="10544174" y="6357938"/>
            <a:ext cx="1700587" cy="564028"/>
            <a:chOff x="9705226" y="6414247"/>
            <a:chExt cx="2396658" cy="507718"/>
          </a:xfrm>
          <a:solidFill>
            <a:schemeClr val="bg1"/>
          </a:solidFill>
        </p:grpSpPr>
        <p:sp>
          <p:nvSpPr>
            <p:cNvPr id="6" name="Rectángulo 5">
              <a:extLst>
                <a:ext uri="{FF2B5EF4-FFF2-40B4-BE49-F238E27FC236}">
                  <a16:creationId xmlns:a16="http://schemas.microsoft.com/office/drawing/2014/main" id="{201631D5-BB3E-5BD4-FA26-B6A8D800E91A}"/>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1A41A349-D069-3DAD-4A11-01C3A4A5C11E}"/>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16B3DFBB-1100-4064-6CF7-9C51D834D31A}"/>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22757D2-FF2E-0D7C-2E7A-F4EEFBA8DB2F}"/>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C0E02B90-D9C6-73CB-C6C3-FAC0D726508B}"/>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9EF4129-E3C5-65E0-B742-14449AE79BB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E69A1E9A-8F6A-E964-6751-04139D3BA2CE}"/>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CB587F22-495D-D831-9B0C-A269A6F2EFB8}"/>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B6AF53D2-D333-BDD8-FAC5-CB244101687E}"/>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40EF9CED-C766-7995-70A6-14722199FC61}"/>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67877334-2668-A297-0D42-56B481A04A3D}"/>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0F179C78-4831-03E7-11A4-3B0D8053AC63}"/>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0778F89F-2ED2-C4C8-63FC-A36EF60D189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7F0DCC89-35F9-F8DA-CB5C-A856E919330F}"/>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grpSp>
        <p:nvGrpSpPr>
          <p:cNvPr id="21" name="Grupo 20">
            <a:extLst>
              <a:ext uri="{FF2B5EF4-FFF2-40B4-BE49-F238E27FC236}">
                <a16:creationId xmlns:a16="http://schemas.microsoft.com/office/drawing/2014/main" id="{E56C6BE9-1907-F2ED-36C6-635ED9AF4C45}"/>
              </a:ext>
            </a:extLst>
          </p:cNvPr>
          <p:cNvGrpSpPr/>
          <p:nvPr userDrawn="1"/>
        </p:nvGrpSpPr>
        <p:grpSpPr>
          <a:xfrm flipH="1" flipV="1">
            <a:off x="-142875" y="-63965"/>
            <a:ext cx="1700587" cy="564028"/>
            <a:chOff x="9705226" y="6414247"/>
            <a:chExt cx="2396658" cy="507718"/>
          </a:xfrm>
          <a:solidFill>
            <a:schemeClr val="bg1"/>
          </a:solidFill>
        </p:grpSpPr>
        <p:sp>
          <p:nvSpPr>
            <p:cNvPr id="22" name="Rectángulo 21">
              <a:extLst>
                <a:ext uri="{FF2B5EF4-FFF2-40B4-BE49-F238E27FC236}">
                  <a16:creationId xmlns:a16="http://schemas.microsoft.com/office/drawing/2014/main" id="{45B633CA-7337-487C-5D09-3F4D352C1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59B30706-D988-0920-4364-0FACF75F5F37}"/>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232D1086-AE74-0406-2AC0-E828A7D9848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B8FFCED-8F69-26B3-891D-4FC820F881CA}"/>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EA32DF48-EB7F-6D93-0C0E-2CE8A5231C22}"/>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Rectángulo 26">
              <a:extLst>
                <a:ext uri="{FF2B5EF4-FFF2-40B4-BE49-F238E27FC236}">
                  <a16:creationId xmlns:a16="http://schemas.microsoft.com/office/drawing/2014/main" id="{98AA0BAD-2FED-B358-AE93-A96452DA2828}"/>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Rectángulo 27">
              <a:extLst>
                <a:ext uri="{FF2B5EF4-FFF2-40B4-BE49-F238E27FC236}">
                  <a16:creationId xmlns:a16="http://schemas.microsoft.com/office/drawing/2014/main" id="{02A74291-083B-B80F-76F7-66E76557796A}"/>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Rectángulo 28">
              <a:extLst>
                <a:ext uri="{FF2B5EF4-FFF2-40B4-BE49-F238E27FC236}">
                  <a16:creationId xmlns:a16="http://schemas.microsoft.com/office/drawing/2014/main" id="{C9C53CDF-817C-7319-6540-5450256A7A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Rectángulo 29">
              <a:extLst>
                <a:ext uri="{FF2B5EF4-FFF2-40B4-BE49-F238E27FC236}">
                  <a16:creationId xmlns:a16="http://schemas.microsoft.com/office/drawing/2014/main" id="{901E8CF6-9677-B7EB-D0CF-E58670156651}"/>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Rectángulo 30">
              <a:extLst>
                <a:ext uri="{FF2B5EF4-FFF2-40B4-BE49-F238E27FC236}">
                  <a16:creationId xmlns:a16="http://schemas.microsoft.com/office/drawing/2014/main" id="{6629851F-2F73-36FE-2DB6-B8496BA14BA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31">
              <a:extLst>
                <a:ext uri="{FF2B5EF4-FFF2-40B4-BE49-F238E27FC236}">
                  <a16:creationId xmlns:a16="http://schemas.microsoft.com/office/drawing/2014/main" id="{EF7159FA-A4A0-B900-BAC1-118FFD956ECA}"/>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Rectángulo 32">
              <a:extLst>
                <a:ext uri="{FF2B5EF4-FFF2-40B4-BE49-F238E27FC236}">
                  <a16:creationId xmlns:a16="http://schemas.microsoft.com/office/drawing/2014/main" id="{183C29BD-9145-FDD0-29F7-95403C6F9BBE}"/>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33">
              <a:extLst>
                <a:ext uri="{FF2B5EF4-FFF2-40B4-BE49-F238E27FC236}">
                  <a16:creationId xmlns:a16="http://schemas.microsoft.com/office/drawing/2014/main" id="{D7D615E7-49DD-2424-6784-40E0BFFA30F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Rectángulo 34">
              <a:extLst>
                <a:ext uri="{FF2B5EF4-FFF2-40B4-BE49-F238E27FC236}">
                  <a16:creationId xmlns:a16="http://schemas.microsoft.com/office/drawing/2014/main" id="{5224C9B4-00D7-0D34-A96C-B039D63B9662}"/>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17271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ntent 1">
  <p:cSld name="One Content 1">
    <p:spTree>
      <p:nvGrpSpPr>
        <p:cNvPr id="1" name="Shape 21"/>
        <p:cNvGrpSpPr/>
        <p:nvPr/>
      </p:nvGrpSpPr>
      <p:grpSpPr>
        <a:xfrm>
          <a:off x="0" y="0"/>
          <a:ext cx="0" cy="0"/>
          <a:chOff x="0" y="0"/>
          <a:chExt cx="0" cy="0"/>
        </a:xfrm>
      </p:grpSpPr>
      <p:pic>
        <p:nvPicPr>
          <p:cNvPr id="10" name="Google Shape;60;p14">
            <a:extLst>
              <a:ext uri="{FF2B5EF4-FFF2-40B4-BE49-F238E27FC236}">
                <a16:creationId xmlns:a16="http://schemas.microsoft.com/office/drawing/2014/main" id="{6928EDFE-1D44-493D-82C8-E1F357C2FC14}"/>
              </a:ext>
            </a:extLst>
          </p:cNvPr>
          <p:cNvPicPr preferRelativeResize="0"/>
          <p:nvPr userDrawn="1"/>
        </p:nvPicPr>
        <p:blipFill rotWithShape="1">
          <a:blip r:embed="rId2">
            <a:alphaModFix/>
          </a:blip>
          <a:srcRect/>
          <a:stretch/>
        </p:blipFill>
        <p:spPr>
          <a:xfrm>
            <a:off x="-2" y="0"/>
            <a:ext cx="12192001" cy="6858000"/>
          </a:xfrm>
          <a:prstGeom prst="rect">
            <a:avLst/>
          </a:prstGeom>
          <a:noFill/>
          <a:ln>
            <a:noFill/>
          </a:ln>
        </p:spPr>
      </p:pic>
      <p:sp>
        <p:nvSpPr>
          <p:cNvPr id="24" name="Google Shape;24;p3"/>
          <p:cNvSpPr txBox="1">
            <a:spLocks noGrp="1"/>
          </p:cNvSpPr>
          <p:nvPr>
            <p:ph type="title"/>
          </p:nvPr>
        </p:nvSpPr>
        <p:spPr>
          <a:xfrm>
            <a:off x="609600" y="1304621"/>
            <a:ext cx="11314128" cy="706308"/>
          </a:xfrm>
          <a:prstGeom prst="rect">
            <a:avLst/>
          </a:prstGeom>
          <a:noFill/>
          <a:ln>
            <a:noFill/>
          </a:ln>
        </p:spPr>
        <p:txBody>
          <a:bodyPr spcFirstLastPara="1" wrap="square" lIns="91425" tIns="0" rIns="91425" bIns="45700" anchor="t" anchorCtr="0">
            <a:noAutofit/>
          </a:bodyPr>
          <a:lstStyle>
            <a:lvl1pPr lvl="0" algn="l">
              <a:lnSpc>
                <a:spcPct val="90000"/>
              </a:lnSpc>
              <a:spcBef>
                <a:spcPts val="0"/>
              </a:spcBef>
              <a:spcAft>
                <a:spcPts val="0"/>
              </a:spcAft>
              <a:buClr>
                <a:schemeClr val="lt1"/>
              </a:buClr>
              <a:buSzPts val="2800"/>
              <a:buFont typeface="Quattrocento Sans"/>
              <a:buNone/>
              <a:defRPr sz="3733"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3"/>
          <p:cNvSpPr txBox="1">
            <a:spLocks noGrp="1"/>
          </p:cNvSpPr>
          <p:nvPr>
            <p:ph type="body" idx="1"/>
          </p:nvPr>
        </p:nvSpPr>
        <p:spPr>
          <a:xfrm>
            <a:off x="609600" y="2147454"/>
            <a:ext cx="10972800" cy="397871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747"/>
              </a:spcBef>
              <a:spcAft>
                <a:spcPts val="0"/>
              </a:spcAft>
              <a:buClr>
                <a:schemeClr val="dk1"/>
              </a:buClr>
              <a:buSzPts val="2800"/>
              <a:buChar char="•"/>
              <a:defRPr/>
            </a:lvl1pPr>
            <a:lvl2pPr marL="914400" lvl="1" indent="-335280" algn="l">
              <a:lnSpc>
                <a:spcPct val="90000"/>
              </a:lnSpc>
              <a:spcBef>
                <a:spcPts val="533"/>
              </a:spcBef>
              <a:spcAft>
                <a:spcPts val="0"/>
              </a:spcAft>
              <a:buClr>
                <a:schemeClr val="dk1"/>
              </a:buClr>
              <a:buSzPts val="1680"/>
              <a:buChar char="o"/>
              <a:defRPr/>
            </a:lvl2pPr>
            <a:lvl3pPr marL="1371600" lvl="2" indent="-355600" algn="l">
              <a:lnSpc>
                <a:spcPct val="90000"/>
              </a:lnSpc>
              <a:spcBef>
                <a:spcPts val="533"/>
              </a:spcBef>
              <a:spcAft>
                <a:spcPts val="0"/>
              </a:spcAft>
              <a:buClr>
                <a:schemeClr val="dk1"/>
              </a:buClr>
              <a:buSzPts val="2000"/>
              <a:buChar char="▪"/>
              <a:defRPr/>
            </a:lvl3pPr>
            <a:lvl4pPr marL="1828800" lvl="3" indent="-330200" algn="l">
              <a:lnSpc>
                <a:spcPct val="90000"/>
              </a:lnSpc>
              <a:spcBef>
                <a:spcPts val="427"/>
              </a:spcBef>
              <a:spcAft>
                <a:spcPts val="0"/>
              </a:spcAft>
              <a:buClr>
                <a:schemeClr val="dk1"/>
              </a:buClr>
              <a:buSzPts val="1600"/>
              <a:buChar char="–"/>
              <a:defRPr/>
            </a:lvl4pPr>
            <a:lvl5pPr marL="2286000" lvl="4" indent="-330200" algn="l">
              <a:lnSpc>
                <a:spcPct val="90000"/>
              </a:lnSpc>
              <a:spcBef>
                <a:spcPts val="427"/>
              </a:spcBef>
              <a:spcAft>
                <a:spcPts val="0"/>
              </a:spcAft>
              <a:buClr>
                <a:schemeClr val="dk1"/>
              </a:buClr>
              <a:buSzPts val="1600"/>
              <a:buChar char="»"/>
              <a:defRPr/>
            </a:lvl5pPr>
            <a:lvl6pPr marL="2743200" lvl="5" indent="-342900" algn="l">
              <a:lnSpc>
                <a:spcPct val="90000"/>
              </a:lnSpc>
              <a:spcBef>
                <a:spcPts val="480"/>
              </a:spcBef>
              <a:spcAft>
                <a:spcPts val="0"/>
              </a:spcAft>
              <a:buClr>
                <a:schemeClr val="dk1"/>
              </a:buClr>
              <a:buSzPts val="1800"/>
              <a:buChar char="•"/>
              <a:defRPr/>
            </a:lvl6pPr>
            <a:lvl7pPr marL="3200400" lvl="6" indent="-342900" algn="l">
              <a:lnSpc>
                <a:spcPct val="90000"/>
              </a:lnSpc>
              <a:spcBef>
                <a:spcPts val="480"/>
              </a:spcBef>
              <a:spcAft>
                <a:spcPts val="0"/>
              </a:spcAft>
              <a:buClr>
                <a:schemeClr val="dk1"/>
              </a:buClr>
              <a:buSzPts val="1800"/>
              <a:buChar char="•"/>
              <a:defRPr/>
            </a:lvl7pPr>
            <a:lvl8pPr marL="3657600" lvl="7" indent="-342900" algn="l">
              <a:lnSpc>
                <a:spcPct val="90000"/>
              </a:lnSpc>
              <a:spcBef>
                <a:spcPts val="480"/>
              </a:spcBef>
              <a:spcAft>
                <a:spcPts val="0"/>
              </a:spcAft>
              <a:buClr>
                <a:schemeClr val="dk1"/>
              </a:buClr>
              <a:buSzPts val="1800"/>
              <a:buChar char="•"/>
              <a:defRPr/>
            </a:lvl8pPr>
            <a:lvl9pPr marL="4114800" lvl="8" indent="-342900" algn="l">
              <a:lnSpc>
                <a:spcPct val="90000"/>
              </a:lnSpc>
              <a:spcBef>
                <a:spcPts val="480"/>
              </a:spcBef>
              <a:spcAft>
                <a:spcPts val="0"/>
              </a:spcAft>
              <a:buClr>
                <a:schemeClr val="dk1"/>
              </a:buClr>
              <a:buSzPts val="1800"/>
              <a:buChar char="•"/>
              <a:defRPr/>
            </a:lvl9pPr>
          </a:lstStyle>
          <a:p>
            <a:endParaRPr dirty="0"/>
          </a:p>
        </p:txBody>
      </p:sp>
      <p:sp>
        <p:nvSpPr>
          <p:cNvPr id="26" name="Google Shape;26;p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 name="Google Shape;27;p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888888"/>
                </a:solidFill>
                <a:latin typeface="Calibri"/>
                <a:ea typeface="Calibri"/>
                <a:cs typeface="Calibri"/>
                <a:sym typeface="Calibri"/>
              </a:defRPr>
            </a:lvl1pPr>
            <a:lvl2pPr marL="0" lvl="1" indent="0" algn="r">
              <a:spcBef>
                <a:spcPts val="0"/>
              </a:spcBef>
              <a:buNone/>
              <a:defRPr sz="1200" b="0">
                <a:solidFill>
                  <a:srgbClr val="888888"/>
                </a:solidFill>
                <a:latin typeface="Calibri"/>
                <a:ea typeface="Calibri"/>
                <a:cs typeface="Calibri"/>
                <a:sym typeface="Calibri"/>
              </a:defRPr>
            </a:lvl2pPr>
            <a:lvl3pPr marL="0" lvl="2" indent="0" algn="r">
              <a:spcBef>
                <a:spcPts val="0"/>
              </a:spcBef>
              <a:buNone/>
              <a:defRPr sz="1200" b="0">
                <a:solidFill>
                  <a:srgbClr val="888888"/>
                </a:solidFill>
                <a:latin typeface="Calibri"/>
                <a:ea typeface="Calibri"/>
                <a:cs typeface="Calibri"/>
                <a:sym typeface="Calibri"/>
              </a:defRPr>
            </a:lvl3pPr>
            <a:lvl4pPr marL="0" lvl="3" indent="0" algn="r">
              <a:spcBef>
                <a:spcPts val="0"/>
              </a:spcBef>
              <a:buNone/>
              <a:defRPr sz="1200" b="0">
                <a:solidFill>
                  <a:srgbClr val="888888"/>
                </a:solidFill>
                <a:latin typeface="Calibri"/>
                <a:ea typeface="Calibri"/>
                <a:cs typeface="Calibri"/>
                <a:sym typeface="Calibri"/>
              </a:defRPr>
            </a:lvl4pPr>
            <a:lvl5pPr marL="0" lvl="4" indent="0" algn="r">
              <a:spcBef>
                <a:spcPts val="0"/>
              </a:spcBef>
              <a:buNone/>
              <a:defRPr sz="1200" b="0">
                <a:solidFill>
                  <a:srgbClr val="888888"/>
                </a:solidFill>
                <a:latin typeface="Calibri"/>
                <a:ea typeface="Calibri"/>
                <a:cs typeface="Calibri"/>
                <a:sym typeface="Calibri"/>
              </a:defRPr>
            </a:lvl5pPr>
            <a:lvl6pPr marL="0" lvl="5" indent="0" algn="r">
              <a:spcBef>
                <a:spcPts val="0"/>
              </a:spcBef>
              <a:buNone/>
              <a:defRPr sz="1200" b="0">
                <a:solidFill>
                  <a:srgbClr val="888888"/>
                </a:solidFill>
                <a:latin typeface="Calibri"/>
                <a:ea typeface="Calibri"/>
                <a:cs typeface="Calibri"/>
                <a:sym typeface="Calibri"/>
              </a:defRPr>
            </a:lvl6pPr>
            <a:lvl7pPr marL="0" lvl="6" indent="0" algn="r">
              <a:spcBef>
                <a:spcPts val="0"/>
              </a:spcBef>
              <a:buNone/>
              <a:defRPr sz="1200" b="0">
                <a:solidFill>
                  <a:srgbClr val="888888"/>
                </a:solidFill>
                <a:latin typeface="Calibri"/>
                <a:ea typeface="Calibri"/>
                <a:cs typeface="Calibri"/>
                <a:sym typeface="Calibri"/>
              </a:defRPr>
            </a:lvl7pPr>
            <a:lvl8pPr marL="0" lvl="7" indent="0" algn="r">
              <a:spcBef>
                <a:spcPts val="0"/>
              </a:spcBef>
              <a:buNone/>
              <a:defRPr sz="1200" b="0">
                <a:solidFill>
                  <a:srgbClr val="888888"/>
                </a:solidFill>
                <a:latin typeface="Calibri"/>
                <a:ea typeface="Calibri"/>
                <a:cs typeface="Calibri"/>
                <a:sym typeface="Calibri"/>
              </a:defRPr>
            </a:lvl8pPr>
            <a:lvl9pPr marL="0" lvl="8" indent="0" algn="r">
              <a:spcBef>
                <a:spcPts val="0"/>
              </a:spcBef>
              <a:buNone/>
              <a:defRPr sz="1200" b="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 name="Google Shape;61;p14">
            <a:extLst>
              <a:ext uri="{FF2B5EF4-FFF2-40B4-BE49-F238E27FC236}">
                <a16:creationId xmlns:a16="http://schemas.microsoft.com/office/drawing/2014/main" id="{51678D1D-FE55-41CF-BC63-87309A7A30AF}"/>
              </a:ext>
            </a:extLst>
          </p:cNvPr>
          <p:cNvSpPr txBox="1"/>
          <p:nvPr userDrawn="1"/>
        </p:nvSpPr>
        <p:spPr>
          <a:xfrm>
            <a:off x="10165200" y="414521"/>
            <a:ext cx="1188600" cy="28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ES_tradnl" sz="1300" b="0" i="0" u="none" strike="noStrike" cap="none" dirty="0">
                <a:solidFill>
                  <a:srgbClr val="1C4587"/>
                </a:solidFill>
                <a:latin typeface="Arial"/>
                <a:ea typeface="Arial"/>
                <a:cs typeface="Arial"/>
                <a:sym typeface="Arial"/>
              </a:rPr>
              <a:t>Ingeniería de Sistemas</a:t>
            </a:r>
            <a:endParaRPr sz="1300" dirty="0">
              <a:solidFill>
                <a:srgbClr val="1C4587"/>
              </a:solidFill>
            </a:endParaRPr>
          </a:p>
        </p:txBody>
      </p:sp>
      <p:sp>
        <p:nvSpPr>
          <p:cNvPr id="12" name="Google Shape;62;p14">
            <a:extLst>
              <a:ext uri="{FF2B5EF4-FFF2-40B4-BE49-F238E27FC236}">
                <a16:creationId xmlns:a16="http://schemas.microsoft.com/office/drawing/2014/main" id="{F756ED5E-40A7-44E3-BFCA-E2085774FEBB}"/>
              </a:ext>
            </a:extLst>
          </p:cNvPr>
          <p:cNvSpPr txBox="1"/>
          <p:nvPr userDrawn="1"/>
        </p:nvSpPr>
        <p:spPr>
          <a:xfrm>
            <a:off x="7506950" y="441521"/>
            <a:ext cx="2137500" cy="22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ES_tradnl" sz="1300" dirty="0">
                <a:solidFill>
                  <a:srgbClr val="1C4587"/>
                </a:solidFill>
              </a:rPr>
              <a:t>Pregrado</a:t>
            </a:r>
            <a:endParaRPr sz="1300" b="0" i="0" u="none" strike="noStrike" cap="none" dirty="0">
              <a:solidFill>
                <a:srgbClr val="1C4587"/>
              </a:solidFill>
              <a:latin typeface="Arial"/>
              <a:ea typeface="Arial"/>
              <a:cs typeface="Arial"/>
              <a:sym typeface="Arial"/>
            </a:endParaRPr>
          </a:p>
        </p:txBody>
      </p:sp>
    </p:spTree>
    <p:extLst>
      <p:ext uri="{BB962C8B-B14F-4D97-AF65-F5344CB8AC3E}">
        <p14:creationId xmlns:p14="http://schemas.microsoft.com/office/powerpoint/2010/main" val="312893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4281B43-CCCD-24DB-6926-6DBE79E78D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248"/>
          <a:stretch/>
        </p:blipFill>
        <p:spPr>
          <a:xfrm>
            <a:off x="20095" y="-140677"/>
            <a:ext cx="12192000" cy="3720932"/>
          </a:xfrm>
          <a:prstGeom prst="rect">
            <a:avLst/>
          </a:prstGeom>
        </p:spPr>
      </p:pic>
      <p:sp>
        <p:nvSpPr>
          <p:cNvPr id="9" name="Rectángulo 8">
            <a:extLst>
              <a:ext uri="{FF2B5EF4-FFF2-40B4-BE49-F238E27FC236}">
                <a16:creationId xmlns:a16="http://schemas.microsoft.com/office/drawing/2014/main" id="{1FD7C5CF-DB38-CD89-C84D-7D46B6EEDF08}"/>
              </a:ext>
            </a:extLst>
          </p:cNvPr>
          <p:cNvSpPr/>
          <p:nvPr userDrawn="1"/>
        </p:nvSpPr>
        <p:spPr>
          <a:xfrm>
            <a:off x="301451" y="3429000"/>
            <a:ext cx="11910644" cy="3486593"/>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0" name="Rectángulo 9">
            <a:extLst>
              <a:ext uri="{FF2B5EF4-FFF2-40B4-BE49-F238E27FC236}">
                <a16:creationId xmlns:a16="http://schemas.microsoft.com/office/drawing/2014/main" id="{B7F7FA98-38BF-B7CB-3CB7-83C408C358F3}"/>
              </a:ext>
            </a:extLst>
          </p:cNvPr>
          <p:cNvSpPr/>
          <p:nvPr userDrawn="1"/>
        </p:nvSpPr>
        <p:spPr>
          <a:xfrm>
            <a:off x="0" y="-140679"/>
            <a:ext cx="301451" cy="356968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EAFD63A2-43AB-A7C5-CEE8-DEED2BA91FE4}"/>
              </a:ext>
            </a:extLst>
          </p:cNvPr>
          <p:cNvSpPr/>
          <p:nvPr userDrawn="1"/>
        </p:nvSpPr>
        <p:spPr>
          <a:xfrm>
            <a:off x="-1" y="3428998"/>
            <a:ext cx="301451" cy="34865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83272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4C530B-2446-18A1-9EDF-EAE9500A24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803" r="34413"/>
          <a:stretch/>
        </p:blipFill>
        <p:spPr>
          <a:xfrm>
            <a:off x="-106326" y="-63967"/>
            <a:ext cx="2596688" cy="6987682"/>
          </a:xfrm>
          <a:prstGeom prst="rect">
            <a:avLst/>
          </a:prstGeom>
        </p:spPr>
      </p:pic>
      <p:sp>
        <p:nvSpPr>
          <p:cNvPr id="9" name="Rectángulo 8">
            <a:extLst>
              <a:ext uri="{FF2B5EF4-FFF2-40B4-BE49-F238E27FC236}">
                <a16:creationId xmlns:a16="http://schemas.microsoft.com/office/drawing/2014/main" id="{75AC794A-8BA9-122F-12FD-94456B2FD92C}"/>
              </a:ext>
            </a:extLst>
          </p:cNvPr>
          <p:cNvSpPr/>
          <p:nvPr userDrawn="1"/>
        </p:nvSpPr>
        <p:spPr>
          <a:xfrm>
            <a:off x="3446585" y="-63965"/>
            <a:ext cx="876551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5BEFD0E8-EAE2-343B-E461-9671E60B6338}"/>
              </a:ext>
            </a:extLst>
          </p:cNvPr>
          <p:cNvSpPr/>
          <p:nvPr userDrawn="1"/>
        </p:nvSpPr>
        <p:spPr>
          <a:xfrm>
            <a:off x="2346834" y="-63966"/>
            <a:ext cx="109975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CuadroTexto 3">
            <a:extLst>
              <a:ext uri="{FF2B5EF4-FFF2-40B4-BE49-F238E27FC236}">
                <a16:creationId xmlns:a16="http://schemas.microsoft.com/office/drawing/2014/main" id="{0F1F3EE2-6559-A2C3-0F62-C0F617AC2C0D}"/>
              </a:ext>
            </a:extLst>
          </p:cNvPr>
          <p:cNvSpPr txBox="1"/>
          <p:nvPr userDrawn="1"/>
        </p:nvSpPr>
        <p:spPr>
          <a:xfrm rot="16200000">
            <a:off x="243230" y="2737461"/>
            <a:ext cx="5817706" cy="1323439"/>
          </a:xfrm>
          <a:prstGeom prst="rect">
            <a:avLst/>
          </a:prstGeom>
          <a:noFill/>
        </p:spPr>
        <p:txBody>
          <a:bodyPr wrap="square" rtlCol="0">
            <a:spAutoFit/>
          </a:bodyPr>
          <a:lstStyle/>
          <a:p>
            <a:pPr algn="r"/>
            <a:r>
              <a:rPr lang="es-ES_tradnl" sz="8000" b="1" dirty="0">
                <a:solidFill>
                  <a:srgbClr val="002060"/>
                </a:solidFill>
                <a:latin typeface="Roboto" panose="02000000000000000000" pitchFamily="2" charset="0"/>
                <a:ea typeface="Roboto" panose="02000000000000000000" pitchFamily="2" charset="0"/>
              </a:rPr>
              <a:t>Contenido</a:t>
            </a:r>
          </a:p>
        </p:txBody>
      </p:sp>
    </p:spTree>
    <p:extLst>
      <p:ext uri="{BB962C8B-B14F-4D97-AF65-F5344CB8AC3E}">
        <p14:creationId xmlns:p14="http://schemas.microsoft.com/office/powerpoint/2010/main" val="381390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36C05C2-2CB9-C315-AC0B-A71124767EF6}"/>
              </a:ext>
            </a:extLst>
          </p:cNvPr>
          <p:cNvSpPr/>
          <p:nvPr userDrawn="1"/>
        </p:nvSpPr>
        <p:spPr>
          <a:xfrm>
            <a:off x="-114299" y="-63965"/>
            <a:ext cx="975360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0586D"/>
              </a:solidFill>
            </a:endParaRPr>
          </a:p>
          <a:p>
            <a:pPr algn="ctr"/>
            <a:endParaRPr lang="es-PE" dirty="0">
              <a:solidFill>
                <a:srgbClr val="F0586D"/>
              </a:solidFill>
            </a:endParaRPr>
          </a:p>
        </p:txBody>
      </p:sp>
      <p:grpSp>
        <p:nvGrpSpPr>
          <p:cNvPr id="16" name="Grupo 15">
            <a:extLst>
              <a:ext uri="{FF2B5EF4-FFF2-40B4-BE49-F238E27FC236}">
                <a16:creationId xmlns:a16="http://schemas.microsoft.com/office/drawing/2014/main" id="{9D701E33-9700-9FC6-1198-5C35258EB0D2}"/>
              </a:ext>
            </a:extLst>
          </p:cNvPr>
          <p:cNvGrpSpPr/>
          <p:nvPr userDrawn="1"/>
        </p:nvGrpSpPr>
        <p:grpSpPr>
          <a:xfrm>
            <a:off x="3886200" y="1583411"/>
            <a:ext cx="7535825" cy="4199859"/>
            <a:chOff x="3543300" y="1828800"/>
            <a:chExt cx="7535825" cy="4199859"/>
          </a:xfrm>
        </p:grpSpPr>
        <p:sp>
          <p:nvSpPr>
            <p:cNvPr id="7" name="Rectángulo redondeado 6">
              <a:extLst>
                <a:ext uri="{FF2B5EF4-FFF2-40B4-BE49-F238E27FC236}">
                  <a16:creationId xmlns:a16="http://schemas.microsoft.com/office/drawing/2014/main" id="{7E3A5604-10E3-2C1E-BBAC-AE34F4062D2F}"/>
                </a:ext>
              </a:extLst>
            </p:cNvPr>
            <p:cNvSpPr/>
            <p:nvPr userDrawn="1"/>
          </p:nvSpPr>
          <p:spPr>
            <a:xfrm>
              <a:off x="3543300" y="1828800"/>
              <a:ext cx="7535825" cy="4199859"/>
            </a:xfrm>
            <a:prstGeom prst="roundRect">
              <a:avLst>
                <a:gd name="adj" fmla="val 6731"/>
              </a:avLst>
            </a:prstGeom>
            <a:solidFill>
              <a:srgbClr val="415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4DB9FD65-3500-E033-C5CE-D56F9D40FE3B}"/>
                </a:ext>
              </a:extLst>
            </p:cNvPr>
            <p:cNvSpPr/>
            <p:nvPr userDrawn="1"/>
          </p:nvSpPr>
          <p:spPr>
            <a:xfrm>
              <a:off x="4098851" y="2163722"/>
              <a:ext cx="6023344" cy="35565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redondeado 7">
              <a:extLst>
                <a:ext uri="{FF2B5EF4-FFF2-40B4-BE49-F238E27FC236}">
                  <a16:creationId xmlns:a16="http://schemas.microsoft.com/office/drawing/2014/main" id="{4F7ED973-06CF-C958-C9C9-C8ED8BEC2A7A}"/>
                </a:ext>
              </a:extLst>
            </p:cNvPr>
            <p:cNvSpPr/>
            <p:nvPr userDrawn="1"/>
          </p:nvSpPr>
          <p:spPr>
            <a:xfrm>
              <a:off x="10560571" y="3357797"/>
              <a:ext cx="150249" cy="1123821"/>
            </a:xfrm>
            <a:prstGeom prst="roundRect">
              <a:avLst>
                <a:gd name="adj" fmla="val 5000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5" name="Grupo 14">
            <a:extLst>
              <a:ext uri="{FF2B5EF4-FFF2-40B4-BE49-F238E27FC236}">
                <a16:creationId xmlns:a16="http://schemas.microsoft.com/office/drawing/2014/main" id="{E36F2BAD-90F7-58B5-C28C-AD8058F00783}"/>
              </a:ext>
            </a:extLst>
          </p:cNvPr>
          <p:cNvGrpSpPr/>
          <p:nvPr userDrawn="1"/>
        </p:nvGrpSpPr>
        <p:grpSpPr>
          <a:xfrm>
            <a:off x="98453" y="4987636"/>
            <a:ext cx="552531" cy="1934329"/>
            <a:chOff x="98453" y="4987637"/>
            <a:chExt cx="552531" cy="1879630"/>
          </a:xfrm>
          <a:solidFill>
            <a:schemeClr val="bg1"/>
          </a:solidFill>
        </p:grpSpPr>
        <p:sp>
          <p:nvSpPr>
            <p:cNvPr id="10" name="Rectángulo 9">
              <a:extLst>
                <a:ext uri="{FF2B5EF4-FFF2-40B4-BE49-F238E27FC236}">
                  <a16:creationId xmlns:a16="http://schemas.microsoft.com/office/drawing/2014/main" id="{CCBD4240-2C70-D88D-DD7C-5E7A856EB176}"/>
                </a:ext>
              </a:extLst>
            </p:cNvPr>
            <p:cNvSpPr/>
            <p:nvPr userDrawn="1"/>
          </p:nvSpPr>
          <p:spPr>
            <a:xfrm flipH="1">
              <a:off x="605265"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6144F95A-84F5-6650-8BEC-A1935C912258}"/>
                </a:ext>
              </a:extLst>
            </p:cNvPr>
            <p:cNvSpPr/>
            <p:nvPr userDrawn="1"/>
          </p:nvSpPr>
          <p:spPr>
            <a:xfrm flipH="1">
              <a:off x="483027"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42EB86E2-7690-68B0-85B2-BE29E6234C0F}"/>
                </a:ext>
              </a:extLst>
            </p:cNvPr>
            <p:cNvSpPr/>
            <p:nvPr userDrawn="1"/>
          </p:nvSpPr>
          <p:spPr>
            <a:xfrm flipH="1">
              <a:off x="347969"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7A06B535-0A7C-35D5-9252-9540D873AA2E}"/>
                </a:ext>
              </a:extLst>
            </p:cNvPr>
            <p:cNvSpPr/>
            <p:nvPr userDrawn="1"/>
          </p:nvSpPr>
          <p:spPr>
            <a:xfrm flipH="1">
              <a:off x="22493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E15B268-F441-F1B2-D389-59086E141132}"/>
                </a:ext>
              </a:extLst>
            </p:cNvPr>
            <p:cNvSpPr/>
            <p:nvPr userDrawn="1"/>
          </p:nvSpPr>
          <p:spPr>
            <a:xfrm flipH="1">
              <a:off x="9845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241370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E84804F-A8B2-4214-280F-1D1939EBC696}"/>
              </a:ext>
            </a:extLst>
          </p:cNvPr>
          <p:cNvSpPr/>
          <p:nvPr userDrawn="1"/>
        </p:nvSpPr>
        <p:spPr>
          <a:xfrm>
            <a:off x="-114299" y="-63965"/>
            <a:ext cx="8381999"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1"/>
              </a:solidFill>
            </a:endParaRPr>
          </a:p>
          <a:p>
            <a:pPr algn="ctr"/>
            <a:endParaRPr lang="es-PE" dirty="0"/>
          </a:p>
        </p:txBody>
      </p:sp>
      <p:pic>
        <p:nvPicPr>
          <p:cNvPr id="4" name="Imagen 3">
            <a:extLst>
              <a:ext uri="{FF2B5EF4-FFF2-40B4-BE49-F238E27FC236}">
                <a16:creationId xmlns:a16="http://schemas.microsoft.com/office/drawing/2014/main" id="{CC2FED8B-0C0A-FD95-75C5-85B014527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55" r="16480"/>
          <a:stretch/>
        </p:blipFill>
        <p:spPr>
          <a:xfrm>
            <a:off x="7772405" y="-63965"/>
            <a:ext cx="4548187" cy="6989695"/>
          </a:xfrm>
          <a:prstGeom prst="rect">
            <a:avLst/>
          </a:prstGeom>
        </p:spPr>
      </p:pic>
      <p:grpSp>
        <p:nvGrpSpPr>
          <p:cNvPr id="27" name="Grupo 26">
            <a:extLst>
              <a:ext uri="{FF2B5EF4-FFF2-40B4-BE49-F238E27FC236}">
                <a16:creationId xmlns:a16="http://schemas.microsoft.com/office/drawing/2014/main" id="{15AAEB80-AF4D-5241-9331-4E16D3F34AC9}"/>
              </a:ext>
            </a:extLst>
          </p:cNvPr>
          <p:cNvGrpSpPr/>
          <p:nvPr userDrawn="1"/>
        </p:nvGrpSpPr>
        <p:grpSpPr>
          <a:xfrm>
            <a:off x="9705226" y="6414247"/>
            <a:ext cx="2396658" cy="575448"/>
            <a:chOff x="9705226" y="6414247"/>
            <a:chExt cx="2396658" cy="507718"/>
          </a:xfrm>
          <a:solidFill>
            <a:schemeClr val="bg1"/>
          </a:solidFill>
        </p:grpSpPr>
        <p:sp>
          <p:nvSpPr>
            <p:cNvPr id="10" name="Rectángulo 9">
              <a:extLst>
                <a:ext uri="{FF2B5EF4-FFF2-40B4-BE49-F238E27FC236}">
                  <a16:creationId xmlns:a16="http://schemas.microsoft.com/office/drawing/2014/main" id="{DCACB173-D163-7503-1753-2426D987FA3D}"/>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9330D6EF-611C-61C0-C748-C8E1CD5D1FAD}"/>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4952BDEF-5F35-28B8-1B65-236FB7901B1E}"/>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99AF0CF-25D6-6A9B-45EA-22CE996736F4}"/>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DDF27563-1D41-8190-BADF-E0AB51AE1834}"/>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3E9C0E89-5943-771B-203A-0E84ADE9349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035F6823-B55A-EB14-C7CD-893B4E71F569}"/>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19">
              <a:extLst>
                <a:ext uri="{FF2B5EF4-FFF2-40B4-BE49-F238E27FC236}">
                  <a16:creationId xmlns:a16="http://schemas.microsoft.com/office/drawing/2014/main" id="{0FFFD08D-431E-6CEC-9454-5D878934918A}"/>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73F34685-B1A8-100F-8299-BC44C270ECE5}"/>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21">
              <a:extLst>
                <a:ext uri="{FF2B5EF4-FFF2-40B4-BE49-F238E27FC236}">
                  <a16:creationId xmlns:a16="http://schemas.microsoft.com/office/drawing/2014/main" id="{63E3941C-88B7-3EA0-090A-55E9F694856D}"/>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4490DD13-8CBA-8848-5090-7A49D03E0FB7}"/>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63D9B08C-B991-285F-BD69-14A966AB051D}"/>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A5442D4-3A9B-4628-9D81-38E7F6E573A2}"/>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677C1DCF-9201-F4D5-0409-65AC92EDD198}"/>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33602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A4BEA0-4FB0-B191-3C7A-A5541981DF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787" r="3463"/>
          <a:stretch/>
        </p:blipFill>
        <p:spPr>
          <a:xfrm flipH="1">
            <a:off x="-157164" y="-86577"/>
            <a:ext cx="10477001" cy="7044589"/>
          </a:xfrm>
          <a:prstGeom prst="rect">
            <a:avLst/>
          </a:prstGeom>
        </p:spPr>
      </p:pic>
      <p:sp>
        <p:nvSpPr>
          <p:cNvPr id="2" name="Rectángulo 1">
            <a:extLst>
              <a:ext uri="{FF2B5EF4-FFF2-40B4-BE49-F238E27FC236}">
                <a16:creationId xmlns:a16="http://schemas.microsoft.com/office/drawing/2014/main" id="{3695B068-C99A-1782-18A6-4F0893FDAB46}"/>
              </a:ext>
            </a:extLst>
          </p:cNvPr>
          <p:cNvSpPr/>
          <p:nvPr userDrawn="1"/>
        </p:nvSpPr>
        <p:spPr>
          <a:xfrm flipH="1">
            <a:off x="8372474" y="-63965"/>
            <a:ext cx="3114675" cy="635046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3" name="CuadroTexto 2">
            <a:extLst>
              <a:ext uri="{FF2B5EF4-FFF2-40B4-BE49-F238E27FC236}">
                <a16:creationId xmlns:a16="http://schemas.microsoft.com/office/drawing/2014/main" id="{AA981CAC-4B06-F461-0F5C-A7FD2C624F69}"/>
              </a:ext>
            </a:extLst>
          </p:cNvPr>
          <p:cNvSpPr txBox="1"/>
          <p:nvPr userDrawn="1"/>
        </p:nvSpPr>
        <p:spPr>
          <a:xfrm rot="16200000">
            <a:off x="8623671" y="2349534"/>
            <a:ext cx="5089777" cy="1323439"/>
          </a:xfrm>
          <a:prstGeom prst="rect">
            <a:avLst/>
          </a:prstGeom>
          <a:noFill/>
        </p:spPr>
        <p:txBody>
          <a:bodyPr wrap="square" rtlCol="0">
            <a:spAutoFit/>
          </a:bodyPr>
          <a:lstStyle/>
          <a:p>
            <a:pPr algn="r"/>
            <a:r>
              <a:rPr lang="es-ES_tradnl" sz="8000" b="1" dirty="0">
                <a:solidFill>
                  <a:schemeClr val="bg1"/>
                </a:solidFill>
                <a:latin typeface="Roboto" panose="02000000000000000000" pitchFamily="2" charset="0"/>
                <a:ea typeface="Roboto" panose="02000000000000000000" pitchFamily="2" charset="0"/>
              </a:rPr>
              <a:t>Tema</a:t>
            </a:r>
          </a:p>
        </p:txBody>
      </p:sp>
    </p:spTree>
    <p:extLst>
      <p:ext uri="{BB962C8B-B14F-4D97-AF65-F5344CB8AC3E}">
        <p14:creationId xmlns:p14="http://schemas.microsoft.com/office/powerpoint/2010/main" val="313779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05BCFDC-AEB7-D4E2-B252-D7A437D41EB1}"/>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6" name="Rectángulo 5">
            <a:extLst>
              <a:ext uri="{FF2B5EF4-FFF2-40B4-BE49-F238E27FC236}">
                <a16:creationId xmlns:a16="http://schemas.microsoft.com/office/drawing/2014/main" id="{E7FD9F81-72D2-CCAC-47EA-D4EB933BCFE5}"/>
              </a:ext>
            </a:extLst>
          </p:cNvPr>
          <p:cNvSpPr/>
          <p:nvPr userDrawn="1"/>
        </p:nvSpPr>
        <p:spPr>
          <a:xfrm>
            <a:off x="-28576" y="-63965"/>
            <a:ext cx="622998"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7" name="Rectángulo 6">
            <a:extLst>
              <a:ext uri="{FF2B5EF4-FFF2-40B4-BE49-F238E27FC236}">
                <a16:creationId xmlns:a16="http://schemas.microsoft.com/office/drawing/2014/main" id="{B2A38778-0D78-5BC3-2040-8A4D472A7362}"/>
              </a:ext>
            </a:extLst>
          </p:cNvPr>
          <p:cNvSpPr/>
          <p:nvPr userDrawn="1"/>
        </p:nvSpPr>
        <p:spPr>
          <a:xfrm>
            <a:off x="594422" y="-63965"/>
            <a:ext cx="90435" cy="6985931"/>
          </a:xfrm>
          <a:prstGeom prst="rect">
            <a:avLst/>
          </a:prstGeom>
          <a:solidFill>
            <a:srgbClr val="909FD4"/>
          </a:solidFill>
          <a:ln>
            <a:solidFill>
              <a:srgbClr val="909F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2952870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CEE21166-4746-C4EF-ED86-6D6A2033F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684" t="14832" b="10998"/>
          <a:stretch/>
        </p:blipFill>
        <p:spPr>
          <a:xfrm>
            <a:off x="-100013" y="-63965"/>
            <a:ext cx="6396042" cy="6985931"/>
          </a:xfrm>
          <a:prstGeom prst="rect">
            <a:avLst/>
          </a:prstGeom>
        </p:spPr>
      </p:pic>
      <p:sp>
        <p:nvSpPr>
          <p:cNvPr id="2" name="Rectángulo 1">
            <a:extLst>
              <a:ext uri="{FF2B5EF4-FFF2-40B4-BE49-F238E27FC236}">
                <a16:creationId xmlns:a16="http://schemas.microsoft.com/office/drawing/2014/main" id="{206E95BF-93DC-3EF1-1B9C-7EEA29B44D85}"/>
              </a:ext>
            </a:extLst>
          </p:cNvPr>
          <p:cNvSpPr/>
          <p:nvPr userDrawn="1"/>
        </p:nvSpPr>
        <p:spPr>
          <a:xfrm>
            <a:off x="6096000" y="-63965"/>
            <a:ext cx="6148762"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9848104" y="-63965"/>
            <a:ext cx="2396658" cy="764053"/>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888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C16DF0C-2A6D-BA73-3426-6410F6C255A0}"/>
              </a:ext>
            </a:extLst>
          </p:cNvPr>
          <p:cNvSpPr/>
          <p:nvPr userDrawn="1"/>
        </p:nvSpPr>
        <p:spPr>
          <a:xfrm>
            <a:off x="86244" y="-63965"/>
            <a:ext cx="12105756" cy="698593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EFD0116D-A700-F242-CBB5-57CA0C183657}"/>
              </a:ext>
            </a:extLst>
          </p:cNvPr>
          <p:cNvSpPr/>
          <p:nvPr userDrawn="1"/>
        </p:nvSpPr>
        <p:spPr>
          <a:xfrm flipH="1">
            <a:off x="984894" y="-63965"/>
            <a:ext cx="224413" cy="6985931"/>
          </a:xfrm>
          <a:prstGeom prst="rect">
            <a:avLst/>
          </a:prstGeom>
          <a:solidFill>
            <a:srgbClr val="909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4D5295A8-1D9D-7BED-9DA9-626C2D0BD258}"/>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02060"/>
              </a:solidFill>
            </a:endParaRPr>
          </a:p>
          <a:p>
            <a:pPr algn="ctr"/>
            <a:endParaRPr lang="es-PE" dirty="0">
              <a:solidFill>
                <a:srgbClr val="002060"/>
              </a:solidFill>
            </a:endParaRPr>
          </a:p>
        </p:txBody>
      </p:sp>
      <p:sp>
        <p:nvSpPr>
          <p:cNvPr id="3" name="Rectángulo 2">
            <a:extLst>
              <a:ext uri="{FF2B5EF4-FFF2-40B4-BE49-F238E27FC236}">
                <a16:creationId xmlns:a16="http://schemas.microsoft.com/office/drawing/2014/main" id="{DE087DE4-92D3-90D3-E162-943AF8928C81}"/>
              </a:ext>
            </a:extLst>
          </p:cNvPr>
          <p:cNvSpPr/>
          <p:nvPr userDrawn="1"/>
        </p:nvSpPr>
        <p:spPr>
          <a:xfrm>
            <a:off x="-28577" y="-63965"/>
            <a:ext cx="112306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110661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Imagen 14" descr="Un par de personas de pie&#10;&#10;Descripción generada automáticamente con confianza baja">
            <a:extLst>
              <a:ext uri="{FF2B5EF4-FFF2-40B4-BE49-F238E27FC236}">
                <a16:creationId xmlns:a16="http://schemas.microsoft.com/office/drawing/2014/main" id="{9AD09B28-3566-70E7-79C1-C48F7A1683CC}"/>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7" name="Grupo 6">
            <a:extLst>
              <a:ext uri="{FF2B5EF4-FFF2-40B4-BE49-F238E27FC236}">
                <a16:creationId xmlns:a16="http://schemas.microsoft.com/office/drawing/2014/main" id="{1824CEDA-9D6A-45B7-C800-85DADF0B462C}"/>
              </a:ext>
            </a:extLst>
          </p:cNvPr>
          <p:cNvGrpSpPr/>
          <p:nvPr userDrawn="1"/>
        </p:nvGrpSpPr>
        <p:grpSpPr>
          <a:xfrm>
            <a:off x="-71021" y="-57592"/>
            <a:ext cx="12306309" cy="6973185"/>
            <a:chOff x="-71021" y="-57592"/>
            <a:chExt cx="12306309" cy="6973185"/>
          </a:xfrm>
          <a:solidFill>
            <a:srgbClr val="6C0E10"/>
          </a:solidFill>
        </p:grpSpPr>
        <p:sp>
          <p:nvSpPr>
            <p:cNvPr id="8" name="Rectángulo 7">
              <a:extLst>
                <a:ext uri="{FF2B5EF4-FFF2-40B4-BE49-F238E27FC236}">
                  <a16:creationId xmlns:a16="http://schemas.microsoft.com/office/drawing/2014/main" id="{FFF3C321-DDAA-8D7F-66EA-2E5381C2CB59}"/>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9" name="Grupo 8">
              <a:extLst>
                <a:ext uri="{FF2B5EF4-FFF2-40B4-BE49-F238E27FC236}">
                  <a16:creationId xmlns:a16="http://schemas.microsoft.com/office/drawing/2014/main" id="{1247B701-3553-1155-24CF-D33F0DD1560B}"/>
                </a:ext>
              </a:extLst>
            </p:cNvPr>
            <p:cNvGrpSpPr/>
            <p:nvPr userDrawn="1"/>
          </p:nvGrpSpPr>
          <p:grpSpPr>
            <a:xfrm>
              <a:off x="11556400" y="-57592"/>
              <a:ext cx="678888" cy="6973185"/>
              <a:chOff x="11556400" y="-3"/>
              <a:chExt cx="678888" cy="6973185"/>
            </a:xfrm>
            <a:grpFill/>
          </p:grpSpPr>
          <p:sp>
            <p:nvSpPr>
              <p:cNvPr id="10" name="Rectángulo 9">
                <a:extLst>
                  <a:ext uri="{FF2B5EF4-FFF2-40B4-BE49-F238E27FC236}">
                    <a16:creationId xmlns:a16="http://schemas.microsoft.com/office/drawing/2014/main" id="{366CF87F-D194-EF64-DA20-8D97BB9C226D}"/>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AB0985C-48AC-1C77-D067-07309D114ED8}"/>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3E2AB4-64AA-8A71-B9DC-46AF3776CF5F}"/>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03CD3-498F-BE62-21B1-70F85C8077EA}"/>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9D33389-01F3-27C7-97BE-E664B42AACE7}"/>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13943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1" r:id="rId13"/>
    <p:sldLayoutId id="2147483659"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watch?v=EH4iQDYJz_M"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173452-1854-A55F-B75E-E3C6989BA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69" y="702505"/>
            <a:ext cx="1540064" cy="469651"/>
          </a:xfrm>
          <a:prstGeom prst="rect">
            <a:avLst/>
          </a:prstGeom>
        </p:spPr>
      </p:pic>
      <p:cxnSp>
        <p:nvCxnSpPr>
          <p:cNvPr id="4" name="Conector recto de flecha 3">
            <a:extLst>
              <a:ext uri="{FF2B5EF4-FFF2-40B4-BE49-F238E27FC236}">
                <a16:creationId xmlns:a16="http://schemas.microsoft.com/office/drawing/2014/main" id="{3EA202D7-D504-869D-A913-13E96377AEB9}"/>
              </a:ext>
            </a:extLst>
          </p:cNvPr>
          <p:cNvCxnSpPr>
            <a:cxnSpLocks/>
          </p:cNvCxnSpPr>
          <p:nvPr/>
        </p:nvCxnSpPr>
        <p:spPr>
          <a:xfrm>
            <a:off x="2471736" y="565855"/>
            <a:ext cx="0" cy="74295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E7B31ACF-9798-647A-AD39-6BD6725FE105}"/>
              </a:ext>
            </a:extLst>
          </p:cNvPr>
          <p:cNvSpPr txBox="1"/>
          <p:nvPr/>
        </p:nvSpPr>
        <p:spPr>
          <a:xfrm>
            <a:off x="2613494" y="675720"/>
            <a:ext cx="1569418" cy="738664"/>
          </a:xfrm>
          <a:prstGeom prst="rect">
            <a:avLst/>
          </a:prstGeom>
          <a:noFill/>
        </p:spPr>
        <p:txBody>
          <a:bodyPr wrap="square" rtlCol="0">
            <a:spAutoFit/>
          </a:bodyPr>
          <a:lstStyle/>
          <a:p>
            <a:r>
              <a:rPr lang="es-ES_tradnl" sz="1400" dirty="0">
                <a:solidFill>
                  <a:schemeClr val="bg1"/>
                </a:solidFill>
                <a:latin typeface="Roboto" panose="02000000000000000000" pitchFamily="2" charset="0"/>
                <a:ea typeface="Roboto" panose="02000000000000000000" pitchFamily="2" charset="0"/>
              </a:rPr>
              <a:t>Programa de Ingeniería de Sistemas</a:t>
            </a:r>
          </a:p>
        </p:txBody>
      </p:sp>
      <p:sp>
        <p:nvSpPr>
          <p:cNvPr id="8" name="CuadroTexto 7">
            <a:extLst>
              <a:ext uri="{FF2B5EF4-FFF2-40B4-BE49-F238E27FC236}">
                <a16:creationId xmlns:a16="http://schemas.microsoft.com/office/drawing/2014/main" id="{902C519D-1FDE-7580-3CDA-7174DC79780E}"/>
              </a:ext>
            </a:extLst>
          </p:cNvPr>
          <p:cNvSpPr txBox="1"/>
          <p:nvPr/>
        </p:nvSpPr>
        <p:spPr>
          <a:xfrm>
            <a:off x="315409" y="1753607"/>
            <a:ext cx="3980687" cy="1938992"/>
          </a:xfrm>
          <a:prstGeom prst="rect">
            <a:avLst/>
          </a:prstGeom>
          <a:solidFill>
            <a:schemeClr val="bg1"/>
          </a:solidFill>
        </p:spPr>
        <p:txBody>
          <a:bodyPr wrap="square" rtlCol="0">
            <a:spAutoFit/>
          </a:bodyPr>
          <a:lstStyle/>
          <a:p>
            <a:r>
              <a:rPr lang="es-ES_tradnl" sz="4000" b="1" dirty="0">
                <a:solidFill>
                  <a:srgbClr val="002060"/>
                </a:solidFill>
                <a:latin typeface="Roboto" panose="02000000000000000000" pitchFamily="2" charset="0"/>
                <a:ea typeface="Roboto" panose="02000000000000000000" pitchFamily="2" charset="0"/>
              </a:rPr>
              <a:t>Gerencia de la Tecnología de la Información</a:t>
            </a:r>
          </a:p>
        </p:txBody>
      </p:sp>
      <p:sp>
        <p:nvSpPr>
          <p:cNvPr id="11" name="CuadroTexto 10">
            <a:extLst>
              <a:ext uri="{FF2B5EF4-FFF2-40B4-BE49-F238E27FC236}">
                <a16:creationId xmlns:a16="http://schemas.microsoft.com/office/drawing/2014/main" id="{63582A60-C8C7-93E7-19C1-0C126BC1729B}"/>
              </a:ext>
            </a:extLst>
          </p:cNvPr>
          <p:cNvSpPr txBox="1"/>
          <p:nvPr/>
        </p:nvSpPr>
        <p:spPr>
          <a:xfrm>
            <a:off x="259367" y="3996897"/>
            <a:ext cx="1569418"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Sesión 5</a:t>
            </a:r>
          </a:p>
        </p:txBody>
      </p:sp>
      <p:sp>
        <p:nvSpPr>
          <p:cNvPr id="12" name="CuadroTexto 11">
            <a:extLst>
              <a:ext uri="{FF2B5EF4-FFF2-40B4-BE49-F238E27FC236}">
                <a16:creationId xmlns:a16="http://schemas.microsoft.com/office/drawing/2014/main" id="{B04384F0-A790-6E10-1FBA-C131985987D4}"/>
              </a:ext>
            </a:extLst>
          </p:cNvPr>
          <p:cNvSpPr txBox="1"/>
          <p:nvPr/>
        </p:nvSpPr>
        <p:spPr>
          <a:xfrm>
            <a:off x="264355" y="4701305"/>
            <a:ext cx="3980686" cy="923330"/>
          </a:xfrm>
          <a:prstGeom prst="rect">
            <a:avLst/>
          </a:prstGeom>
          <a:noFill/>
        </p:spPr>
        <p:txBody>
          <a:bodyPr wrap="square" rtlCol="0">
            <a:spAutoFit/>
          </a:bodyPr>
          <a:lstStyle/>
          <a:p>
            <a:r>
              <a:rPr lang="es-ES_tradnl" b="1" dirty="0">
                <a:solidFill>
                  <a:schemeClr val="bg1"/>
                </a:solidFill>
                <a:latin typeface="Roboto" panose="02000000000000000000" pitchFamily="2" charset="0"/>
                <a:ea typeface="Roboto" panose="02000000000000000000" pitchFamily="2" charset="0"/>
              </a:rPr>
              <a:t>Tema:</a:t>
            </a:r>
          </a:p>
          <a:p>
            <a:pPr algn="just"/>
            <a:r>
              <a:rPr lang="es-ES" sz="1800" dirty="0">
                <a:solidFill>
                  <a:schemeClr val="bg1"/>
                </a:solidFill>
                <a:effectLst/>
                <a:latin typeface="Garamond" panose="02020404030301010803" pitchFamily="18" charset="0"/>
                <a:ea typeface="Garamond" panose="02020404030301010803" pitchFamily="18" charset="0"/>
                <a:cs typeface="Garamond" panose="02020404030301010803" pitchFamily="18" charset="0"/>
              </a:rPr>
              <a:t>Plan estratégico de tecnologías de información. Examen Parcial I</a:t>
            </a:r>
          </a:p>
        </p:txBody>
      </p:sp>
    </p:spTree>
    <p:extLst>
      <p:ext uri="{BB962C8B-B14F-4D97-AF65-F5344CB8AC3E}">
        <p14:creationId xmlns:p14="http://schemas.microsoft.com/office/powerpoint/2010/main" val="157734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idx="4294967295"/>
          </p:nvPr>
        </p:nvSpPr>
        <p:spPr>
          <a:xfrm>
            <a:off x="1730144" y="633444"/>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Plan estratégico de TI</a:t>
            </a:r>
            <a:endParaRPr sz="4000" dirty="0">
              <a:solidFill>
                <a:schemeClr val="tx1"/>
              </a:solidFill>
              <a:latin typeface="Calibri"/>
              <a:ea typeface="Calibri"/>
              <a:cs typeface="Calibri"/>
              <a:sym typeface="Calibri"/>
            </a:endParaRPr>
          </a:p>
        </p:txBody>
      </p:sp>
      <p:pic>
        <p:nvPicPr>
          <p:cNvPr id="152" name="Google Shape;152;p21" descr="Recorte de pantalla"/>
          <p:cNvPicPr preferRelativeResize="0"/>
          <p:nvPr/>
        </p:nvPicPr>
        <p:blipFill rotWithShape="1">
          <a:blip r:embed="rId3">
            <a:alphaModFix/>
          </a:blip>
          <a:srcRect/>
          <a:stretch/>
        </p:blipFill>
        <p:spPr>
          <a:xfrm>
            <a:off x="2858062" y="1339881"/>
            <a:ext cx="8180388" cy="4716436"/>
          </a:xfrm>
          <a:prstGeom prst="rect">
            <a:avLst/>
          </a:prstGeom>
          <a:noFill/>
          <a:ln>
            <a:noFill/>
          </a:ln>
        </p:spPr>
      </p:pic>
      <p:sp>
        <p:nvSpPr>
          <p:cNvPr id="2" name="CuadroTexto 1">
            <a:extLst>
              <a:ext uri="{FF2B5EF4-FFF2-40B4-BE49-F238E27FC236}">
                <a16:creationId xmlns:a16="http://schemas.microsoft.com/office/drawing/2014/main" id="{512BF869-AF24-5AF5-7007-AE4986EA462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idx="4294967295"/>
          </p:nvPr>
        </p:nvSpPr>
        <p:spPr>
          <a:xfrm>
            <a:off x="1571348" y="456121"/>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Activos de TI</a:t>
            </a:r>
            <a:endParaRPr sz="4000" dirty="0">
              <a:solidFill>
                <a:schemeClr val="tx1"/>
              </a:solidFill>
              <a:latin typeface="Calibri"/>
              <a:ea typeface="Calibri"/>
              <a:cs typeface="Calibri"/>
              <a:sym typeface="Calibri"/>
            </a:endParaRPr>
          </a:p>
        </p:txBody>
      </p:sp>
      <p:sp>
        <p:nvSpPr>
          <p:cNvPr id="158" name="Google Shape;158;p22"/>
          <p:cNvSpPr txBox="1">
            <a:spLocks noGrp="1"/>
          </p:cNvSpPr>
          <p:nvPr>
            <p:ph type="body" idx="4294967295"/>
          </p:nvPr>
        </p:nvSpPr>
        <p:spPr>
          <a:xfrm>
            <a:off x="1571348" y="1532900"/>
            <a:ext cx="6294438" cy="4005263"/>
          </a:xfrm>
          <a:prstGeom prst="rect">
            <a:avLst/>
          </a:prstGeom>
          <a:noFill/>
          <a:ln>
            <a:noFill/>
          </a:ln>
        </p:spPr>
        <p:txBody>
          <a:bodyPr spcFirstLastPara="1" wrap="square" lIns="121900" tIns="60925" rIns="121900" bIns="60925" anchor="t" anchorCtr="0">
            <a:normAutofit/>
          </a:bodyPr>
          <a:lstStyle/>
          <a:p>
            <a:pPr marL="457200" lvl="0" indent="-457200" algn="l" rtl="0">
              <a:lnSpc>
                <a:spcPct val="110000"/>
              </a:lnSpc>
              <a:spcBef>
                <a:spcPts val="0"/>
              </a:spcBef>
              <a:spcAft>
                <a:spcPts val="0"/>
              </a:spcAft>
              <a:buClr>
                <a:schemeClr val="dk1"/>
              </a:buClr>
              <a:buSzPts val="2000"/>
              <a:buChar char="•"/>
            </a:pPr>
            <a:r>
              <a:rPr lang="es-PE" dirty="0"/>
              <a:t>Con que activos de TI contamos?</a:t>
            </a:r>
            <a:endParaRPr dirty="0"/>
          </a:p>
          <a:p>
            <a:pPr marL="457200" lvl="0" indent="-457200" algn="l" rtl="0">
              <a:lnSpc>
                <a:spcPct val="110000"/>
              </a:lnSpc>
              <a:spcBef>
                <a:spcPts val="0"/>
              </a:spcBef>
              <a:spcAft>
                <a:spcPts val="0"/>
              </a:spcAft>
              <a:buClr>
                <a:schemeClr val="dk1"/>
              </a:buClr>
              <a:buSzPts val="2000"/>
              <a:buChar char="•"/>
            </a:pPr>
            <a:r>
              <a:rPr lang="es-PE" dirty="0"/>
              <a:t>Son suficientes para llevar a cabo el PETI?</a:t>
            </a:r>
            <a:endParaRPr dirty="0"/>
          </a:p>
          <a:p>
            <a:pPr marL="457200" lvl="0" indent="-457200" algn="l" rtl="0">
              <a:lnSpc>
                <a:spcPct val="110000"/>
              </a:lnSpc>
              <a:spcBef>
                <a:spcPts val="0"/>
              </a:spcBef>
              <a:spcAft>
                <a:spcPts val="0"/>
              </a:spcAft>
              <a:buClr>
                <a:schemeClr val="dk1"/>
              </a:buClr>
              <a:buSzPts val="2000"/>
              <a:buChar char="•"/>
            </a:pPr>
            <a:r>
              <a:rPr lang="es-PE" dirty="0"/>
              <a:t>Los activos actuales son compatibles?</a:t>
            </a:r>
            <a:endParaRPr dirty="0"/>
          </a:p>
          <a:p>
            <a:pPr marL="457200" lvl="0" indent="-457200" algn="l" rtl="0">
              <a:lnSpc>
                <a:spcPct val="110000"/>
              </a:lnSpc>
              <a:spcBef>
                <a:spcPts val="0"/>
              </a:spcBef>
              <a:spcAft>
                <a:spcPts val="0"/>
              </a:spcAft>
              <a:buClr>
                <a:schemeClr val="dk1"/>
              </a:buClr>
              <a:buSzPts val="2000"/>
              <a:buChar char="•"/>
            </a:pPr>
            <a:r>
              <a:rPr lang="es-PE" dirty="0"/>
              <a:t>Se pueden integrar los sistemas y servicios de TI?</a:t>
            </a:r>
            <a:endParaRPr dirty="0"/>
          </a:p>
          <a:p>
            <a:pPr marL="457200" lvl="0" indent="-457200" algn="l" rtl="0">
              <a:lnSpc>
                <a:spcPct val="110000"/>
              </a:lnSpc>
              <a:spcBef>
                <a:spcPts val="0"/>
              </a:spcBef>
              <a:spcAft>
                <a:spcPts val="0"/>
              </a:spcAft>
              <a:buClr>
                <a:schemeClr val="dk1"/>
              </a:buClr>
              <a:buSzPts val="2000"/>
              <a:buChar char="•"/>
            </a:pPr>
            <a:r>
              <a:rPr lang="es-PE" dirty="0"/>
              <a:t>Mi personal está capacitado para cumplir con el PETI?</a:t>
            </a:r>
            <a:endParaRPr dirty="0"/>
          </a:p>
          <a:p>
            <a:pPr marL="457200" lvl="0" indent="-330200" algn="l" rtl="0">
              <a:lnSpc>
                <a:spcPct val="110000"/>
              </a:lnSpc>
              <a:spcBef>
                <a:spcPts val="0"/>
              </a:spcBef>
              <a:spcAft>
                <a:spcPts val="0"/>
              </a:spcAft>
              <a:buClr>
                <a:schemeClr val="dk1"/>
              </a:buClr>
              <a:buSzPts val="2000"/>
              <a:buNone/>
            </a:pPr>
            <a:endParaRPr dirty="0"/>
          </a:p>
        </p:txBody>
      </p:sp>
      <p:pic>
        <p:nvPicPr>
          <p:cNvPr id="160" name="Google Shape;160;p22" descr="TEMAS DE ADMINISTRACION: FORMULACIÓN O INTERROGANTE DE LA INVESTIGACIÓN"/>
          <p:cNvPicPr preferRelativeResize="0"/>
          <p:nvPr/>
        </p:nvPicPr>
        <p:blipFill rotWithShape="1">
          <a:blip r:embed="rId3">
            <a:alphaModFix/>
          </a:blip>
          <a:srcRect/>
          <a:stretch/>
        </p:blipFill>
        <p:spPr>
          <a:xfrm>
            <a:off x="8188654" y="2228019"/>
            <a:ext cx="3459881" cy="2615026"/>
          </a:xfrm>
          <a:prstGeom prst="rect">
            <a:avLst/>
          </a:prstGeom>
          <a:noFill/>
          <a:ln>
            <a:noFill/>
          </a:ln>
        </p:spPr>
      </p:pic>
      <p:sp>
        <p:nvSpPr>
          <p:cNvPr id="2" name="CuadroTexto 1">
            <a:extLst>
              <a:ext uri="{FF2B5EF4-FFF2-40B4-BE49-F238E27FC236}">
                <a16:creationId xmlns:a16="http://schemas.microsoft.com/office/drawing/2014/main" id="{31099EE9-F7F4-8301-6FC6-55F8FCE7380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idx="4294967295"/>
          </p:nvPr>
        </p:nvSpPr>
        <p:spPr>
          <a:xfrm>
            <a:off x="1535838" y="2937662"/>
            <a:ext cx="36576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Activos de TI</a:t>
            </a:r>
            <a:endParaRPr sz="4000" dirty="0">
              <a:solidFill>
                <a:schemeClr val="tx1"/>
              </a:solidFill>
              <a:latin typeface="Calibri"/>
              <a:ea typeface="Calibri"/>
              <a:cs typeface="Calibri"/>
              <a:sym typeface="Calibri"/>
            </a:endParaRPr>
          </a:p>
        </p:txBody>
      </p:sp>
      <p:pic>
        <p:nvPicPr>
          <p:cNvPr id="167" name="Google Shape;167;p23"/>
          <p:cNvPicPr preferRelativeResize="0"/>
          <p:nvPr/>
        </p:nvPicPr>
        <p:blipFill rotWithShape="1">
          <a:blip r:embed="rId3">
            <a:alphaModFix/>
          </a:blip>
          <a:srcRect/>
          <a:stretch/>
        </p:blipFill>
        <p:spPr>
          <a:xfrm>
            <a:off x="5391775" y="782024"/>
            <a:ext cx="5502947" cy="5588193"/>
          </a:xfrm>
          <a:prstGeom prst="rect">
            <a:avLst/>
          </a:prstGeom>
          <a:noFill/>
          <a:ln>
            <a:noFill/>
          </a:ln>
        </p:spPr>
      </p:pic>
      <p:sp>
        <p:nvSpPr>
          <p:cNvPr id="2" name="CuadroTexto 1">
            <a:extLst>
              <a:ext uri="{FF2B5EF4-FFF2-40B4-BE49-F238E27FC236}">
                <a16:creationId xmlns:a16="http://schemas.microsoft.com/office/drawing/2014/main" id="{337D9880-8BE7-9CD5-95BF-C6747CBB483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4"/>
          <p:cNvSpPr txBox="1">
            <a:spLocks noGrp="1"/>
          </p:cNvSpPr>
          <p:nvPr>
            <p:ph type="title" idx="4294967295"/>
          </p:nvPr>
        </p:nvSpPr>
        <p:spPr>
          <a:xfrm>
            <a:off x="1487489" y="1253175"/>
            <a:ext cx="37338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Activos de TI</a:t>
            </a:r>
            <a:endParaRPr sz="4000">
              <a:solidFill>
                <a:schemeClr val="tx1"/>
              </a:solidFill>
              <a:latin typeface="Calibri"/>
              <a:ea typeface="Calibri"/>
              <a:cs typeface="Calibri"/>
              <a:sym typeface="Calibri"/>
            </a:endParaRPr>
          </a:p>
        </p:txBody>
      </p:sp>
      <p:pic>
        <p:nvPicPr>
          <p:cNvPr id="174" name="Google Shape;174;p24"/>
          <p:cNvPicPr preferRelativeResize="0"/>
          <p:nvPr/>
        </p:nvPicPr>
        <p:blipFill rotWithShape="1">
          <a:blip r:embed="rId3">
            <a:alphaModFix/>
          </a:blip>
          <a:srcRect/>
          <a:stretch/>
        </p:blipFill>
        <p:spPr>
          <a:xfrm>
            <a:off x="5412419" y="1253175"/>
            <a:ext cx="4989104" cy="4352603"/>
          </a:xfrm>
          <a:prstGeom prst="rect">
            <a:avLst/>
          </a:prstGeom>
          <a:noFill/>
          <a:ln>
            <a:noFill/>
          </a:ln>
        </p:spPr>
      </p:pic>
      <p:sp>
        <p:nvSpPr>
          <p:cNvPr id="2" name="CuadroTexto 1">
            <a:extLst>
              <a:ext uri="{FF2B5EF4-FFF2-40B4-BE49-F238E27FC236}">
                <a16:creationId xmlns:a16="http://schemas.microsoft.com/office/drawing/2014/main" id="{01637801-EFE5-4B9C-6B65-E26017B4DEF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idx="4294967295"/>
          </p:nvPr>
        </p:nvSpPr>
        <p:spPr>
          <a:xfrm>
            <a:off x="1669003" y="1342331"/>
            <a:ext cx="3957638"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Activos de TI</a:t>
            </a:r>
            <a:endParaRPr sz="4000" dirty="0">
              <a:solidFill>
                <a:schemeClr val="tx1"/>
              </a:solidFill>
              <a:latin typeface="Calibri"/>
              <a:ea typeface="Calibri"/>
              <a:cs typeface="Calibri"/>
              <a:sym typeface="Calibri"/>
            </a:endParaRPr>
          </a:p>
        </p:txBody>
      </p:sp>
      <p:pic>
        <p:nvPicPr>
          <p:cNvPr id="181" name="Google Shape;181;p25"/>
          <p:cNvPicPr preferRelativeResize="0"/>
          <p:nvPr/>
        </p:nvPicPr>
        <p:blipFill rotWithShape="1">
          <a:blip r:embed="rId3">
            <a:alphaModFix/>
          </a:blip>
          <a:srcRect/>
          <a:stretch/>
        </p:blipFill>
        <p:spPr>
          <a:xfrm>
            <a:off x="5626641" y="1342331"/>
            <a:ext cx="4978759" cy="4510672"/>
          </a:xfrm>
          <a:prstGeom prst="rect">
            <a:avLst/>
          </a:prstGeom>
          <a:noFill/>
          <a:ln>
            <a:noFill/>
          </a:ln>
        </p:spPr>
      </p:pic>
      <p:sp>
        <p:nvSpPr>
          <p:cNvPr id="2" name="CuadroTexto 1">
            <a:extLst>
              <a:ext uri="{FF2B5EF4-FFF2-40B4-BE49-F238E27FC236}">
                <a16:creationId xmlns:a16="http://schemas.microsoft.com/office/drawing/2014/main" id="{6D328420-A9E2-8095-58C0-08E5939DFC2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idx="4294967295"/>
          </p:nvPr>
        </p:nvSpPr>
        <p:spPr>
          <a:xfrm>
            <a:off x="1623612" y="535265"/>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Activos de TI</a:t>
            </a:r>
            <a:endParaRPr sz="4000" dirty="0">
              <a:solidFill>
                <a:schemeClr val="tx1"/>
              </a:solidFill>
              <a:latin typeface="Calibri"/>
              <a:ea typeface="Calibri"/>
              <a:cs typeface="Calibri"/>
              <a:sym typeface="Calibri"/>
            </a:endParaRPr>
          </a:p>
        </p:txBody>
      </p:sp>
      <p:sp>
        <p:nvSpPr>
          <p:cNvPr id="187" name="Google Shape;187;p26"/>
          <p:cNvSpPr txBox="1">
            <a:spLocks noGrp="1"/>
          </p:cNvSpPr>
          <p:nvPr>
            <p:ph type="sldNum" idx="4294967295"/>
          </p:nvPr>
        </p:nvSpPr>
        <p:spPr>
          <a:xfrm>
            <a:off x="10194524" y="5699402"/>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PE"/>
              <a:t>15</a:t>
            </a:fld>
            <a:endParaRPr/>
          </a:p>
        </p:txBody>
      </p:sp>
      <p:pic>
        <p:nvPicPr>
          <p:cNvPr id="188" name="Google Shape;188;p26"/>
          <p:cNvPicPr preferRelativeResize="0"/>
          <p:nvPr/>
        </p:nvPicPr>
        <p:blipFill rotWithShape="1">
          <a:blip r:embed="rId3">
            <a:alphaModFix/>
          </a:blip>
          <a:srcRect/>
          <a:stretch/>
        </p:blipFill>
        <p:spPr>
          <a:xfrm>
            <a:off x="2040309" y="2369110"/>
            <a:ext cx="8908774" cy="2994448"/>
          </a:xfrm>
          <a:prstGeom prst="rect">
            <a:avLst/>
          </a:prstGeom>
          <a:noFill/>
          <a:ln>
            <a:noFill/>
          </a:ln>
        </p:spPr>
      </p:pic>
      <p:sp>
        <p:nvSpPr>
          <p:cNvPr id="2" name="CuadroTexto 1">
            <a:extLst>
              <a:ext uri="{FF2B5EF4-FFF2-40B4-BE49-F238E27FC236}">
                <a16:creationId xmlns:a16="http://schemas.microsoft.com/office/drawing/2014/main" id="{01DB03E6-58CC-B299-A9AD-D0896BB9C8F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7"/>
          <p:cNvSpPr txBox="1">
            <a:spLocks noGrp="1"/>
          </p:cNvSpPr>
          <p:nvPr>
            <p:ph type="title" idx="4294967295"/>
          </p:nvPr>
        </p:nvSpPr>
        <p:spPr>
          <a:xfrm>
            <a:off x="1605857" y="637575"/>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Análisis de requerimientos estratégicos</a:t>
            </a:r>
            <a:endParaRPr sz="4000">
              <a:solidFill>
                <a:schemeClr val="tx1"/>
              </a:solidFill>
              <a:latin typeface="Calibri"/>
              <a:ea typeface="Calibri"/>
              <a:cs typeface="Calibri"/>
              <a:sym typeface="Calibri"/>
            </a:endParaRPr>
          </a:p>
        </p:txBody>
      </p:sp>
      <p:sp>
        <p:nvSpPr>
          <p:cNvPr id="195" name="Google Shape;195;p27"/>
          <p:cNvSpPr txBox="1"/>
          <p:nvPr/>
        </p:nvSpPr>
        <p:spPr>
          <a:xfrm>
            <a:off x="7061989" y="2222086"/>
            <a:ext cx="4227512" cy="3411538"/>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747"/>
              </a:spcBef>
              <a:spcAft>
                <a:spcPts val="0"/>
              </a:spcAft>
              <a:buClr>
                <a:schemeClr val="dk1"/>
              </a:buClr>
              <a:buSzPts val="2800"/>
              <a:buFont typeface="Arial"/>
              <a:buNone/>
            </a:pPr>
            <a:r>
              <a:rPr lang="es-PE" sz="2800" b="1" i="1" dirty="0">
                <a:solidFill>
                  <a:schemeClr val="dk1"/>
                </a:solidFill>
                <a:latin typeface="Calibri"/>
                <a:ea typeface="Calibri"/>
                <a:cs typeface="Calibri"/>
                <a:sym typeface="Calibri"/>
              </a:rPr>
              <a:t>Especificar los requisitos de información de la organización y obtener el modelo de información</a:t>
            </a:r>
            <a:endParaRPr dirty="0"/>
          </a:p>
        </p:txBody>
      </p:sp>
      <p:pic>
        <p:nvPicPr>
          <p:cNvPr id="196" name="Google Shape;196;p27"/>
          <p:cNvPicPr preferRelativeResize="0"/>
          <p:nvPr/>
        </p:nvPicPr>
        <p:blipFill rotWithShape="1">
          <a:blip r:embed="rId3">
            <a:alphaModFix/>
          </a:blip>
          <a:srcRect/>
          <a:stretch/>
        </p:blipFill>
        <p:spPr>
          <a:xfrm>
            <a:off x="2221023" y="1560267"/>
            <a:ext cx="4414838" cy="3309938"/>
          </a:xfrm>
          <a:prstGeom prst="rect">
            <a:avLst/>
          </a:prstGeom>
          <a:noFill/>
          <a:ln>
            <a:noFill/>
          </a:ln>
        </p:spPr>
      </p:pic>
      <p:sp>
        <p:nvSpPr>
          <p:cNvPr id="2" name="CuadroTexto 1">
            <a:extLst>
              <a:ext uri="{FF2B5EF4-FFF2-40B4-BE49-F238E27FC236}">
                <a16:creationId xmlns:a16="http://schemas.microsoft.com/office/drawing/2014/main" id="{85181F49-F72B-04C7-B1AF-47816B2EF3FF}"/>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3" name="Google Shape;203;p28"/>
          <p:cNvSpPr txBox="1"/>
          <p:nvPr/>
        </p:nvSpPr>
        <p:spPr>
          <a:xfrm>
            <a:off x="2262583" y="587847"/>
            <a:ext cx="8229600" cy="706308"/>
          </a:xfrm>
          <a:prstGeom prst="rect">
            <a:avLst/>
          </a:prstGeom>
          <a:noFill/>
          <a:ln>
            <a:noFill/>
          </a:ln>
        </p:spPr>
        <p:txBody>
          <a:bodyPr spcFirstLastPara="1" wrap="square" lIns="91425" tIns="0" rIns="91425" bIns="45700" anchor="t" anchorCtr="0">
            <a:normAutofit fontScale="97500"/>
          </a:bodyPr>
          <a:lstStyle/>
          <a:p>
            <a:pPr marL="0" marR="0" lvl="0" indent="0" algn="l" rtl="0">
              <a:lnSpc>
                <a:spcPct val="90000"/>
              </a:lnSpc>
              <a:spcBef>
                <a:spcPts val="0"/>
              </a:spcBef>
              <a:spcAft>
                <a:spcPts val="0"/>
              </a:spcAft>
              <a:buClr>
                <a:schemeClr val="lt1"/>
              </a:buClr>
              <a:buSzPct val="76929"/>
              <a:buFont typeface="Quattrocento Sans"/>
              <a:buNone/>
            </a:pPr>
            <a:r>
              <a:rPr lang="es-PE" sz="3733" b="0" cap="none">
                <a:solidFill>
                  <a:schemeClr val="dk1"/>
                </a:solidFill>
                <a:latin typeface="Quattrocento Sans"/>
                <a:ea typeface="Quattrocento Sans"/>
                <a:cs typeface="Quattrocento Sans"/>
                <a:sym typeface="Quattrocento Sans"/>
              </a:rPr>
              <a:t>Modelamiento de Requerimiento</a:t>
            </a:r>
            <a:endParaRPr/>
          </a:p>
        </p:txBody>
      </p:sp>
      <p:pic>
        <p:nvPicPr>
          <p:cNvPr id="204" name="Google Shape;204;p28"/>
          <p:cNvPicPr preferRelativeResize="0"/>
          <p:nvPr/>
        </p:nvPicPr>
        <p:blipFill rotWithShape="1">
          <a:blip r:embed="rId3">
            <a:alphaModFix/>
          </a:blip>
          <a:srcRect/>
          <a:stretch/>
        </p:blipFill>
        <p:spPr>
          <a:xfrm>
            <a:off x="2776983" y="1486922"/>
            <a:ext cx="7467600" cy="4391025"/>
          </a:xfrm>
          <a:prstGeom prst="rect">
            <a:avLst/>
          </a:prstGeom>
          <a:noFill/>
          <a:ln>
            <a:noFill/>
          </a:ln>
        </p:spPr>
      </p:pic>
      <p:sp>
        <p:nvSpPr>
          <p:cNvPr id="2" name="CuadroTexto 1">
            <a:extLst>
              <a:ext uri="{FF2B5EF4-FFF2-40B4-BE49-F238E27FC236}">
                <a16:creationId xmlns:a16="http://schemas.microsoft.com/office/drawing/2014/main" id="{1F390A41-E019-D1AF-1C12-A4462780329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idx="4294967295"/>
          </p:nvPr>
        </p:nvSpPr>
        <p:spPr>
          <a:xfrm>
            <a:off x="1561468" y="58393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Análisis de requerimientos estratégicos</a:t>
            </a:r>
            <a:endParaRPr sz="4000" dirty="0">
              <a:solidFill>
                <a:schemeClr val="tx1"/>
              </a:solidFill>
              <a:latin typeface="Calibri"/>
              <a:ea typeface="Calibri"/>
              <a:cs typeface="Calibri"/>
              <a:sym typeface="Calibri"/>
            </a:endParaRPr>
          </a:p>
        </p:txBody>
      </p:sp>
      <p:sp>
        <p:nvSpPr>
          <p:cNvPr id="211" name="Google Shape;211;p29"/>
          <p:cNvSpPr txBox="1"/>
          <p:nvPr/>
        </p:nvSpPr>
        <p:spPr>
          <a:xfrm>
            <a:off x="2231397" y="1342158"/>
            <a:ext cx="8229600" cy="706308"/>
          </a:xfrm>
          <a:prstGeom prst="rect">
            <a:avLst/>
          </a:prstGeom>
          <a:noFill/>
          <a:ln>
            <a:noFill/>
          </a:ln>
        </p:spPr>
        <p:txBody>
          <a:bodyPr spcFirstLastPara="1" wrap="square" lIns="91425" tIns="0" rIns="91425" bIns="45700" anchor="t" anchorCtr="0">
            <a:normAutofit fontScale="97500"/>
          </a:bodyPr>
          <a:lstStyle/>
          <a:p>
            <a:pPr marL="0" marR="0" lvl="0" indent="0" algn="l" rtl="0">
              <a:lnSpc>
                <a:spcPct val="90000"/>
              </a:lnSpc>
              <a:spcBef>
                <a:spcPts val="0"/>
              </a:spcBef>
              <a:spcAft>
                <a:spcPts val="0"/>
              </a:spcAft>
              <a:buClr>
                <a:schemeClr val="lt1"/>
              </a:buClr>
              <a:buSzPct val="76929"/>
              <a:buFont typeface="Quattrocento Sans"/>
              <a:buNone/>
            </a:pPr>
            <a:r>
              <a:rPr lang="es-PE" sz="3733" b="0" cap="none" dirty="0">
                <a:solidFill>
                  <a:schemeClr val="dk1"/>
                </a:solidFill>
                <a:latin typeface="Quattrocento Sans"/>
                <a:ea typeface="Quattrocento Sans"/>
                <a:cs typeface="Quattrocento Sans"/>
                <a:sym typeface="Quattrocento Sans"/>
              </a:rPr>
              <a:t>Estudio de Procesos de la Organización</a:t>
            </a:r>
            <a:endParaRPr dirty="0"/>
          </a:p>
        </p:txBody>
      </p:sp>
      <p:sp>
        <p:nvSpPr>
          <p:cNvPr id="212" name="Google Shape;212;p29"/>
          <p:cNvSpPr txBox="1"/>
          <p:nvPr/>
        </p:nvSpPr>
        <p:spPr>
          <a:xfrm>
            <a:off x="2231397" y="1908648"/>
            <a:ext cx="8229600" cy="1757363"/>
          </a:xfrm>
          <a:prstGeom prst="rect">
            <a:avLst/>
          </a:prstGeom>
          <a:noFill/>
          <a:ln>
            <a:noFill/>
          </a:ln>
        </p:spPr>
        <p:txBody>
          <a:bodyPr spcFirstLastPara="1" wrap="square" lIns="91425" tIns="45700" rIns="91425" bIns="45700" anchor="t" anchorCtr="0">
            <a:normAutofit/>
          </a:bodyPr>
          <a:lstStyle/>
          <a:p>
            <a:pPr marL="609585" marR="0" lvl="0" indent="-541853" algn="l" rtl="0">
              <a:lnSpc>
                <a:spcPct val="90000"/>
              </a:lnSpc>
              <a:spcBef>
                <a:spcPts val="747"/>
              </a:spcBef>
              <a:spcAft>
                <a:spcPts val="0"/>
              </a:spcAft>
              <a:buClr>
                <a:schemeClr val="dk1"/>
              </a:buClr>
              <a:buSzPts val="2800"/>
              <a:buFont typeface="Arial"/>
              <a:buChar char="•"/>
            </a:pPr>
            <a:r>
              <a:rPr lang="es-PE" sz="2800" dirty="0">
                <a:solidFill>
                  <a:schemeClr val="dk1"/>
                </a:solidFill>
                <a:latin typeface="Calibri"/>
                <a:ea typeface="Calibri"/>
                <a:cs typeface="Calibri"/>
                <a:sym typeface="Calibri"/>
              </a:rPr>
              <a:t>Estudiar cada proceso de la organización incluidos en el ámbito del PETI.</a:t>
            </a:r>
            <a:endParaRPr dirty="0"/>
          </a:p>
          <a:p>
            <a:pPr marL="609585" marR="0" lvl="0" indent="-541853" algn="l" rtl="0">
              <a:lnSpc>
                <a:spcPct val="90000"/>
              </a:lnSpc>
              <a:spcBef>
                <a:spcPts val="747"/>
              </a:spcBef>
              <a:spcAft>
                <a:spcPts val="0"/>
              </a:spcAft>
              <a:buClr>
                <a:schemeClr val="dk1"/>
              </a:buClr>
              <a:buSzPts val="2800"/>
              <a:buFont typeface="Arial"/>
              <a:buChar char="•"/>
            </a:pPr>
            <a:r>
              <a:rPr lang="es-PE" sz="2800" dirty="0">
                <a:solidFill>
                  <a:schemeClr val="dk1"/>
                </a:solidFill>
                <a:latin typeface="Calibri"/>
                <a:ea typeface="Calibri"/>
                <a:cs typeface="Calibri"/>
                <a:sym typeface="Calibri"/>
              </a:rPr>
              <a:t>Para cada proceso:</a:t>
            </a:r>
            <a:endParaRPr dirty="0"/>
          </a:p>
        </p:txBody>
      </p:sp>
      <p:grpSp>
        <p:nvGrpSpPr>
          <p:cNvPr id="213" name="Google Shape;213;p29"/>
          <p:cNvGrpSpPr/>
          <p:nvPr/>
        </p:nvGrpSpPr>
        <p:grpSpPr>
          <a:xfrm>
            <a:off x="3024143" y="3410276"/>
            <a:ext cx="7440488" cy="2664295"/>
            <a:chOff x="0" y="0"/>
            <a:chExt cx="7440488" cy="2664295"/>
          </a:xfrm>
        </p:grpSpPr>
        <p:sp>
          <p:nvSpPr>
            <p:cNvPr id="214" name="Google Shape;214;p29"/>
            <p:cNvSpPr/>
            <p:nvPr/>
          </p:nvSpPr>
          <p:spPr>
            <a:xfrm>
              <a:off x="0" y="0"/>
              <a:ext cx="7440488" cy="799288"/>
            </a:xfrm>
            <a:prstGeom prst="rect">
              <a:avLst/>
            </a:prstGeom>
            <a:solidFill>
              <a:srgbClr val="3A66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txBox="1"/>
            <p:nvPr/>
          </p:nvSpPr>
          <p:spPr>
            <a:xfrm>
              <a:off x="0" y="0"/>
              <a:ext cx="7440488" cy="799288"/>
            </a:xfrm>
            <a:prstGeom prst="rect">
              <a:avLst/>
            </a:prstGeom>
            <a:noFill/>
            <a:ln>
              <a:noFill/>
            </a:ln>
          </p:spPr>
          <p:txBody>
            <a:bodyPr spcFirstLastPara="1" wrap="square" lIns="140950" tIns="140950" rIns="140950" bIns="140950" anchor="ctr" anchorCtr="0">
              <a:noAutofit/>
            </a:bodyPr>
            <a:lstStyle/>
            <a:p>
              <a:pPr marL="0" marR="0" lvl="0" indent="0" algn="ctr" rtl="0">
                <a:lnSpc>
                  <a:spcPct val="90000"/>
                </a:lnSpc>
                <a:spcBef>
                  <a:spcPts val="0"/>
                </a:spcBef>
                <a:spcAft>
                  <a:spcPts val="0"/>
                </a:spcAft>
                <a:buClr>
                  <a:schemeClr val="dk1"/>
                </a:buClr>
                <a:buSzPts val="3700"/>
                <a:buFont typeface="Calibri"/>
                <a:buNone/>
              </a:pPr>
              <a:r>
                <a:rPr lang="es-PE" sz="3700">
                  <a:solidFill>
                    <a:schemeClr val="dk1"/>
                  </a:solidFill>
                  <a:latin typeface="Calibri"/>
                  <a:ea typeface="Calibri"/>
                  <a:cs typeface="Calibri"/>
                  <a:sym typeface="Calibri"/>
                </a:rPr>
                <a:t>Proceso</a:t>
              </a:r>
              <a:endParaRPr/>
            </a:p>
          </p:txBody>
        </p:sp>
        <p:sp>
          <p:nvSpPr>
            <p:cNvPr id="216" name="Google Shape;216;p29"/>
            <p:cNvSpPr/>
            <p:nvPr/>
          </p:nvSpPr>
          <p:spPr>
            <a:xfrm>
              <a:off x="3633" y="799288"/>
              <a:ext cx="2477740" cy="167850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txBox="1"/>
            <p:nvPr/>
          </p:nvSpPr>
          <p:spPr>
            <a:xfrm>
              <a:off x="3633" y="799288"/>
              <a:ext cx="2477740" cy="1678506"/>
            </a:xfrm>
            <a:prstGeom prst="rect">
              <a:avLst/>
            </a:prstGeom>
            <a:noFill/>
            <a:ln>
              <a:noFill/>
            </a:ln>
          </p:spPr>
          <p:txBody>
            <a:bodyPr spcFirstLastPara="1" wrap="square" lIns="125725" tIns="125725" rIns="125725" bIns="125725"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s-PE" sz="3300">
                  <a:solidFill>
                    <a:schemeClr val="lt1"/>
                  </a:solidFill>
                  <a:latin typeface="Calibri"/>
                  <a:ea typeface="Calibri"/>
                  <a:cs typeface="Calibri"/>
                  <a:sym typeface="Calibri"/>
                </a:rPr>
                <a:t>Actividades / funciones</a:t>
              </a:r>
              <a:endParaRPr/>
            </a:p>
          </p:txBody>
        </p:sp>
        <p:sp>
          <p:nvSpPr>
            <p:cNvPr id="218" name="Google Shape;218;p29"/>
            <p:cNvSpPr/>
            <p:nvPr/>
          </p:nvSpPr>
          <p:spPr>
            <a:xfrm>
              <a:off x="2481373" y="799288"/>
              <a:ext cx="2477740" cy="167850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txBox="1"/>
            <p:nvPr/>
          </p:nvSpPr>
          <p:spPr>
            <a:xfrm>
              <a:off x="2481373" y="799288"/>
              <a:ext cx="2477740" cy="1678506"/>
            </a:xfrm>
            <a:prstGeom prst="rect">
              <a:avLst/>
            </a:prstGeom>
            <a:noFill/>
            <a:ln>
              <a:noFill/>
            </a:ln>
          </p:spPr>
          <p:txBody>
            <a:bodyPr spcFirstLastPara="1" wrap="square" lIns="125725" tIns="125725" rIns="125725" bIns="125725"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s-PE" sz="3300">
                  <a:solidFill>
                    <a:schemeClr val="lt1"/>
                  </a:solidFill>
                  <a:latin typeface="Calibri"/>
                  <a:ea typeface="Calibri"/>
                  <a:cs typeface="Calibri"/>
                  <a:sym typeface="Calibri"/>
                </a:rPr>
                <a:t>Información</a:t>
              </a:r>
              <a:endParaRPr/>
            </a:p>
          </p:txBody>
        </p:sp>
        <p:sp>
          <p:nvSpPr>
            <p:cNvPr id="220" name="Google Shape;220;p29"/>
            <p:cNvSpPr/>
            <p:nvPr/>
          </p:nvSpPr>
          <p:spPr>
            <a:xfrm>
              <a:off x="4959114" y="799288"/>
              <a:ext cx="2477740" cy="1678506"/>
            </a:xfrm>
            <a:prstGeom prst="rect">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txBox="1"/>
            <p:nvPr/>
          </p:nvSpPr>
          <p:spPr>
            <a:xfrm>
              <a:off x="4959114" y="799288"/>
              <a:ext cx="2477740" cy="1678506"/>
            </a:xfrm>
            <a:prstGeom prst="rect">
              <a:avLst/>
            </a:prstGeom>
            <a:noFill/>
            <a:ln>
              <a:noFill/>
            </a:ln>
          </p:spPr>
          <p:txBody>
            <a:bodyPr spcFirstLastPara="1" wrap="square" lIns="125725" tIns="125725" rIns="125725" bIns="125725" anchor="ctr" anchorCtr="0">
              <a:noAutofit/>
            </a:bodyPr>
            <a:lstStyle/>
            <a:p>
              <a:pPr marL="0" marR="0" lvl="0" indent="0" algn="ctr" rtl="0">
                <a:lnSpc>
                  <a:spcPct val="90000"/>
                </a:lnSpc>
                <a:spcBef>
                  <a:spcPts val="0"/>
                </a:spcBef>
                <a:spcAft>
                  <a:spcPts val="0"/>
                </a:spcAft>
                <a:buClr>
                  <a:schemeClr val="lt1"/>
                </a:buClr>
                <a:buSzPts val="3300"/>
                <a:buFont typeface="Calibri"/>
                <a:buNone/>
              </a:pPr>
              <a:r>
                <a:rPr lang="es-PE" sz="3300">
                  <a:solidFill>
                    <a:schemeClr val="lt1"/>
                  </a:solidFill>
                  <a:latin typeface="Calibri"/>
                  <a:ea typeface="Calibri"/>
                  <a:cs typeface="Calibri"/>
                  <a:sym typeface="Calibri"/>
                </a:rPr>
                <a:t>Unidades organizativas</a:t>
              </a:r>
              <a:endParaRPr/>
            </a:p>
          </p:txBody>
        </p:sp>
        <p:sp>
          <p:nvSpPr>
            <p:cNvPr id="222" name="Google Shape;222;p29"/>
            <p:cNvSpPr/>
            <p:nvPr/>
          </p:nvSpPr>
          <p:spPr>
            <a:xfrm>
              <a:off x="0" y="2477795"/>
              <a:ext cx="7440488" cy="186500"/>
            </a:xfrm>
            <a:prstGeom prst="rect">
              <a:avLst/>
            </a:prstGeom>
            <a:solidFill>
              <a:srgbClr val="3A66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CuadroTexto 1">
            <a:extLst>
              <a:ext uri="{FF2B5EF4-FFF2-40B4-BE49-F238E27FC236}">
                <a16:creationId xmlns:a16="http://schemas.microsoft.com/office/drawing/2014/main" id="{E8EA8A02-DC91-DF8A-ECB1-ED6DA7BF136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0"/>
          <p:cNvSpPr txBox="1">
            <a:spLocks noGrp="1"/>
          </p:cNvSpPr>
          <p:nvPr>
            <p:ph type="title" idx="4294967295"/>
          </p:nvPr>
        </p:nvSpPr>
        <p:spPr>
          <a:xfrm>
            <a:off x="1402672" y="751967"/>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Análisis de requerimientos estratégicos</a:t>
            </a:r>
            <a:endParaRPr sz="4000" dirty="0">
              <a:solidFill>
                <a:schemeClr val="tx1"/>
              </a:solidFill>
              <a:latin typeface="Calibri"/>
              <a:ea typeface="Calibri"/>
              <a:cs typeface="Calibri"/>
              <a:sym typeface="Calibri"/>
            </a:endParaRPr>
          </a:p>
        </p:txBody>
      </p:sp>
      <p:sp>
        <p:nvSpPr>
          <p:cNvPr id="228" name="Google Shape;228;p30"/>
          <p:cNvSpPr txBox="1">
            <a:spLocks noGrp="1"/>
          </p:cNvSpPr>
          <p:nvPr>
            <p:ph type="sldNum" idx="4294967295"/>
          </p:nvPr>
        </p:nvSpPr>
        <p:spPr>
          <a:xfrm>
            <a:off x="10851472" y="6036754"/>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PE"/>
              <a:t>19</a:t>
            </a:fld>
            <a:endParaRPr/>
          </a:p>
        </p:txBody>
      </p:sp>
      <p:sp>
        <p:nvSpPr>
          <p:cNvPr id="229" name="Google Shape;229;p30"/>
          <p:cNvSpPr txBox="1"/>
          <p:nvPr/>
        </p:nvSpPr>
        <p:spPr>
          <a:xfrm>
            <a:off x="2694759" y="1730944"/>
            <a:ext cx="8229600" cy="706308"/>
          </a:xfrm>
          <a:prstGeom prst="rect">
            <a:avLst/>
          </a:prstGeom>
          <a:noFill/>
          <a:ln>
            <a:noFill/>
          </a:ln>
        </p:spPr>
        <p:txBody>
          <a:bodyPr spcFirstLastPara="1" wrap="square" lIns="91425" tIns="0" rIns="91425" bIns="45700" anchor="t" anchorCtr="0">
            <a:normAutofit/>
          </a:bodyPr>
          <a:lstStyle/>
          <a:p>
            <a:pPr marL="0" marR="0" lvl="0" indent="0" algn="l" rtl="0">
              <a:lnSpc>
                <a:spcPct val="90000"/>
              </a:lnSpc>
              <a:spcBef>
                <a:spcPts val="0"/>
              </a:spcBef>
              <a:spcAft>
                <a:spcPts val="0"/>
              </a:spcAft>
              <a:buClr>
                <a:schemeClr val="lt1"/>
              </a:buClr>
              <a:buSzPts val="2800"/>
              <a:buFont typeface="Quattrocento Sans"/>
              <a:buNone/>
            </a:pPr>
            <a:r>
              <a:rPr lang="es-PE" sz="2800" b="1" cap="none" dirty="0">
                <a:solidFill>
                  <a:schemeClr val="dk1"/>
                </a:solidFill>
                <a:latin typeface="Quattrocento Sans"/>
                <a:ea typeface="Quattrocento Sans"/>
                <a:cs typeface="Quattrocento Sans"/>
                <a:sym typeface="Quattrocento Sans"/>
              </a:rPr>
              <a:t>Estudio de Procesos de la Organización</a:t>
            </a:r>
            <a:endParaRPr sz="2800" b="0" cap="none" dirty="0">
              <a:solidFill>
                <a:schemeClr val="dk1"/>
              </a:solidFill>
              <a:latin typeface="Quattrocento Sans"/>
              <a:ea typeface="Quattrocento Sans"/>
              <a:cs typeface="Quattrocento Sans"/>
              <a:sym typeface="Quattrocento Sans"/>
            </a:endParaRPr>
          </a:p>
        </p:txBody>
      </p:sp>
      <p:sp>
        <p:nvSpPr>
          <p:cNvPr id="230" name="Google Shape;230;p30"/>
          <p:cNvSpPr txBox="1"/>
          <p:nvPr/>
        </p:nvSpPr>
        <p:spPr>
          <a:xfrm>
            <a:off x="2694759" y="2275243"/>
            <a:ext cx="8229600" cy="3761511"/>
          </a:xfrm>
          <a:prstGeom prst="rect">
            <a:avLst/>
          </a:prstGeom>
          <a:noFill/>
          <a:ln>
            <a:noFill/>
          </a:ln>
        </p:spPr>
        <p:txBody>
          <a:bodyPr spcFirstLastPara="1" wrap="square" lIns="91425" tIns="45700" rIns="91425" bIns="45700" anchor="t" anchorCtr="0">
            <a:normAutofit/>
          </a:bodyPr>
          <a:lstStyle/>
          <a:p>
            <a:pPr marL="609585" marR="0" lvl="0" indent="-541853" algn="l" rtl="0">
              <a:lnSpc>
                <a:spcPct val="90000"/>
              </a:lnSpc>
              <a:spcBef>
                <a:spcPts val="747"/>
              </a:spcBef>
              <a:spcAft>
                <a:spcPts val="0"/>
              </a:spcAft>
              <a:buClr>
                <a:schemeClr val="dk1"/>
              </a:buClr>
              <a:buSzPts val="2800"/>
              <a:buFont typeface="Arial"/>
              <a:buChar char="•"/>
            </a:pPr>
            <a:r>
              <a:rPr lang="es-PE" sz="2800" dirty="0">
                <a:solidFill>
                  <a:schemeClr val="dk1"/>
                </a:solidFill>
                <a:latin typeface="Calibri"/>
                <a:ea typeface="Calibri"/>
                <a:cs typeface="Calibri"/>
                <a:sym typeface="Calibri"/>
              </a:rPr>
              <a:t>Se elabora un modelo que corresponde a cada proceso.</a:t>
            </a:r>
            <a:endParaRPr dirty="0"/>
          </a:p>
          <a:p>
            <a:pPr marL="609585" marR="0" lvl="0" indent="-364052" algn="l" rtl="0">
              <a:lnSpc>
                <a:spcPct val="90000"/>
              </a:lnSpc>
              <a:spcBef>
                <a:spcPts val="747"/>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609585" marR="0" lvl="0" indent="-541853" algn="l" rtl="0">
              <a:lnSpc>
                <a:spcPct val="90000"/>
              </a:lnSpc>
              <a:spcBef>
                <a:spcPts val="747"/>
              </a:spcBef>
              <a:spcAft>
                <a:spcPts val="0"/>
              </a:spcAft>
              <a:buClr>
                <a:schemeClr val="dk1"/>
              </a:buClr>
              <a:buSzPts val="2800"/>
              <a:buFont typeface="Arial"/>
              <a:buChar char="•"/>
            </a:pPr>
            <a:r>
              <a:rPr lang="es-PE" sz="2800" dirty="0">
                <a:solidFill>
                  <a:schemeClr val="dk1"/>
                </a:solidFill>
                <a:latin typeface="Calibri"/>
                <a:ea typeface="Calibri"/>
                <a:cs typeface="Calibri"/>
                <a:sym typeface="Calibri"/>
              </a:rPr>
              <a:t>Se unifican en </a:t>
            </a:r>
            <a:r>
              <a:rPr lang="es-PE" sz="2800" b="1" i="1" dirty="0">
                <a:solidFill>
                  <a:schemeClr val="dk1"/>
                </a:solidFill>
                <a:latin typeface="Calibri"/>
                <a:ea typeface="Calibri"/>
                <a:cs typeface="Calibri"/>
                <a:sym typeface="Calibri"/>
              </a:rPr>
              <a:t>un solo modelo </a:t>
            </a:r>
            <a:r>
              <a:rPr lang="es-PE" sz="2800" dirty="0">
                <a:solidFill>
                  <a:schemeClr val="dk1"/>
                </a:solidFill>
                <a:latin typeface="Calibri"/>
                <a:ea typeface="Calibri"/>
                <a:cs typeface="Calibri"/>
                <a:sym typeface="Calibri"/>
              </a:rPr>
              <a:t>(en la medida de lo posible).</a:t>
            </a:r>
            <a:endParaRPr dirty="0"/>
          </a:p>
          <a:p>
            <a:pPr marL="609585" marR="0" lvl="0" indent="-364052" algn="l" rtl="0">
              <a:lnSpc>
                <a:spcPct val="90000"/>
              </a:lnSpc>
              <a:spcBef>
                <a:spcPts val="747"/>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609585" marR="0" lvl="0" indent="-541853" algn="l" rtl="0">
              <a:lnSpc>
                <a:spcPct val="90000"/>
              </a:lnSpc>
              <a:spcBef>
                <a:spcPts val="747"/>
              </a:spcBef>
              <a:spcAft>
                <a:spcPts val="0"/>
              </a:spcAft>
              <a:buClr>
                <a:schemeClr val="dk1"/>
              </a:buClr>
              <a:buSzPts val="2800"/>
              <a:buFont typeface="Arial"/>
              <a:buChar char="•"/>
            </a:pPr>
            <a:r>
              <a:rPr lang="es-PE" sz="2800" dirty="0">
                <a:solidFill>
                  <a:schemeClr val="dk1"/>
                </a:solidFill>
                <a:latin typeface="Calibri"/>
                <a:ea typeface="Calibri"/>
                <a:cs typeface="Calibri"/>
                <a:sym typeface="Calibri"/>
              </a:rPr>
              <a:t>Finalidad: Proporcional una visión global y facilitar launa identificación de requisitos más objetiva.</a:t>
            </a:r>
            <a:endParaRPr sz="2800" dirty="0">
              <a:solidFill>
                <a:schemeClr val="dk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1BFE6C00-4EB4-7366-4963-45B9FD7611A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BAC766-683D-2238-8C5A-7DD7D48F3DBF}"/>
              </a:ext>
            </a:extLst>
          </p:cNvPr>
          <p:cNvSpPr txBox="1"/>
          <p:nvPr/>
        </p:nvSpPr>
        <p:spPr>
          <a:xfrm>
            <a:off x="1044075" y="4060148"/>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Resultado de aprendizaje</a:t>
            </a:r>
          </a:p>
        </p:txBody>
      </p:sp>
      <p:sp>
        <p:nvSpPr>
          <p:cNvPr id="3" name="CuadroTexto 2">
            <a:extLst>
              <a:ext uri="{FF2B5EF4-FFF2-40B4-BE49-F238E27FC236}">
                <a16:creationId xmlns:a16="http://schemas.microsoft.com/office/drawing/2014/main" id="{AA7B9964-A350-7C70-5540-107AF666EDF8}"/>
              </a:ext>
            </a:extLst>
          </p:cNvPr>
          <p:cNvSpPr txBox="1"/>
          <p:nvPr/>
        </p:nvSpPr>
        <p:spPr>
          <a:xfrm>
            <a:off x="1044075" y="4804433"/>
            <a:ext cx="4357265" cy="830997"/>
          </a:xfrm>
          <a:prstGeom prst="rect">
            <a:avLst/>
          </a:prstGeom>
          <a:noFill/>
        </p:spPr>
        <p:txBody>
          <a:bodyPr wrap="square" rtlCol="0">
            <a:spAutoFit/>
          </a:bodyPr>
          <a:lstStyle/>
          <a:p>
            <a:pPr algn="just"/>
            <a:r>
              <a:rPr lang="es-ES" sz="1600" dirty="0">
                <a:solidFill>
                  <a:schemeClr val="bg1"/>
                </a:solidFill>
                <a:latin typeface="Roboto" panose="02000000000000000000" pitchFamily="2" charset="0"/>
                <a:ea typeface="Roboto" panose="02000000000000000000" pitchFamily="2" charset="0"/>
              </a:rPr>
              <a:t>Conoce los conceptos relacionados en la implementación de tecnologías de información en una organización.</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7022906E-705C-2B42-1EC2-5D331E6221D6}"/>
              </a:ext>
            </a:extLst>
          </p:cNvPr>
          <p:cNvCxnSpPr>
            <a:cxnSpLocks/>
          </p:cNvCxnSpPr>
          <p:nvPr/>
        </p:nvCxnSpPr>
        <p:spPr>
          <a:xfrm>
            <a:off x="954126" y="4000173"/>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51627714-A1E4-5801-30D9-6965623F15E5}"/>
              </a:ext>
            </a:extLst>
          </p:cNvPr>
          <p:cNvSpPr txBox="1"/>
          <p:nvPr/>
        </p:nvSpPr>
        <p:spPr>
          <a:xfrm>
            <a:off x="6790660" y="4000173"/>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Evidencia de aprendizaje</a:t>
            </a:r>
          </a:p>
        </p:txBody>
      </p:sp>
      <p:sp>
        <p:nvSpPr>
          <p:cNvPr id="7" name="CuadroTexto 6">
            <a:extLst>
              <a:ext uri="{FF2B5EF4-FFF2-40B4-BE49-F238E27FC236}">
                <a16:creationId xmlns:a16="http://schemas.microsoft.com/office/drawing/2014/main" id="{4F30AAB8-3B60-8BBC-B011-7C8C56767996}"/>
              </a:ext>
            </a:extLst>
          </p:cNvPr>
          <p:cNvSpPr txBox="1"/>
          <p:nvPr/>
        </p:nvSpPr>
        <p:spPr>
          <a:xfrm>
            <a:off x="6790660" y="4744458"/>
            <a:ext cx="4357265" cy="338554"/>
          </a:xfrm>
          <a:prstGeom prst="rect">
            <a:avLst/>
          </a:prstGeom>
          <a:noFill/>
        </p:spPr>
        <p:txBody>
          <a:bodyPr wrap="square" rtlCol="0">
            <a:spAutoFit/>
          </a:bodyPr>
          <a:lstStyle/>
          <a:p>
            <a:pPr algn="just"/>
            <a:r>
              <a:rPr lang="pt-BR" sz="1600" dirty="0" err="1">
                <a:solidFill>
                  <a:schemeClr val="bg1"/>
                </a:solidFill>
                <a:latin typeface="Roboto" panose="02000000000000000000" pitchFamily="2" charset="0"/>
                <a:ea typeface="Roboto" panose="02000000000000000000" pitchFamily="2" charset="0"/>
              </a:rPr>
              <a:t>Examen</a:t>
            </a:r>
            <a:r>
              <a:rPr lang="pt-BR" sz="1600" dirty="0">
                <a:solidFill>
                  <a:schemeClr val="bg1"/>
                </a:solidFill>
                <a:latin typeface="Roboto" panose="02000000000000000000" pitchFamily="2" charset="0"/>
                <a:ea typeface="Roboto" panose="02000000000000000000" pitchFamily="2" charset="0"/>
              </a:rPr>
              <a:t> parcial I.</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8" name="Conector recto de flecha 7">
            <a:extLst>
              <a:ext uri="{FF2B5EF4-FFF2-40B4-BE49-F238E27FC236}">
                <a16:creationId xmlns:a16="http://schemas.microsoft.com/office/drawing/2014/main" id="{E8395880-ED40-8894-CDF4-8D71112AEF50}"/>
              </a:ext>
            </a:extLst>
          </p:cNvPr>
          <p:cNvCxnSpPr>
            <a:cxnSpLocks/>
          </p:cNvCxnSpPr>
          <p:nvPr/>
        </p:nvCxnSpPr>
        <p:spPr>
          <a:xfrm>
            <a:off x="6700711" y="3940198"/>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4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1"/>
          <p:cNvSpPr txBox="1">
            <a:spLocks noGrp="1"/>
          </p:cNvSpPr>
          <p:nvPr>
            <p:ph type="title" idx="4294967295"/>
          </p:nvPr>
        </p:nvSpPr>
        <p:spPr>
          <a:xfrm>
            <a:off x="1605857" y="524846"/>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Análisis de requerimientos estratégicos</a:t>
            </a:r>
            <a:endParaRPr sz="4000" dirty="0">
              <a:solidFill>
                <a:schemeClr val="tx1"/>
              </a:solidFill>
              <a:latin typeface="Calibri"/>
              <a:ea typeface="Calibri"/>
              <a:cs typeface="Calibri"/>
              <a:sym typeface="Calibri"/>
            </a:endParaRPr>
          </a:p>
        </p:txBody>
      </p:sp>
      <p:pic>
        <p:nvPicPr>
          <p:cNvPr id="237" name="Google Shape;237;p31"/>
          <p:cNvPicPr preferRelativeResize="0"/>
          <p:nvPr/>
        </p:nvPicPr>
        <p:blipFill rotWithShape="1">
          <a:blip r:embed="rId3">
            <a:alphaModFix/>
          </a:blip>
          <a:srcRect/>
          <a:stretch/>
        </p:blipFill>
        <p:spPr>
          <a:xfrm>
            <a:off x="2380323" y="1463406"/>
            <a:ext cx="4239768" cy="2584704"/>
          </a:xfrm>
          <a:prstGeom prst="rect">
            <a:avLst/>
          </a:prstGeom>
          <a:noFill/>
          <a:ln>
            <a:noFill/>
          </a:ln>
        </p:spPr>
      </p:pic>
      <p:pic>
        <p:nvPicPr>
          <p:cNvPr id="238" name="Google Shape;238;p31" descr="Modelo de Procesos Vinculado a los DPI./ Fuente: Elaboración propia |  Download Scientific Diagram"/>
          <p:cNvPicPr preferRelativeResize="0"/>
          <p:nvPr/>
        </p:nvPicPr>
        <p:blipFill rotWithShape="1">
          <a:blip r:embed="rId4">
            <a:alphaModFix/>
          </a:blip>
          <a:srcRect/>
          <a:stretch/>
        </p:blipFill>
        <p:spPr>
          <a:xfrm>
            <a:off x="7462144" y="1135021"/>
            <a:ext cx="3541076" cy="5082209"/>
          </a:xfrm>
          <a:prstGeom prst="rect">
            <a:avLst/>
          </a:prstGeom>
          <a:noFill/>
          <a:ln>
            <a:noFill/>
          </a:ln>
        </p:spPr>
      </p:pic>
      <p:sp>
        <p:nvSpPr>
          <p:cNvPr id="2" name="CuadroTexto 1">
            <a:extLst>
              <a:ext uri="{FF2B5EF4-FFF2-40B4-BE49-F238E27FC236}">
                <a16:creationId xmlns:a16="http://schemas.microsoft.com/office/drawing/2014/main" id="{E489E20E-7396-7AE2-2082-058495C46F6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a:spLocks noGrp="1"/>
          </p:cNvSpPr>
          <p:nvPr>
            <p:ph type="title" idx="4294967295"/>
          </p:nvPr>
        </p:nvSpPr>
        <p:spPr>
          <a:xfrm>
            <a:off x="1293495" y="328411"/>
            <a:ext cx="1064133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Análisis de requerimientos estratégicos</a:t>
            </a:r>
            <a:endParaRPr sz="4000" dirty="0">
              <a:solidFill>
                <a:schemeClr val="tx1"/>
              </a:solidFill>
              <a:latin typeface="Calibri"/>
              <a:ea typeface="Calibri"/>
              <a:cs typeface="Calibri"/>
              <a:sym typeface="Calibri"/>
            </a:endParaRPr>
          </a:p>
        </p:txBody>
      </p:sp>
      <p:sp>
        <p:nvSpPr>
          <p:cNvPr id="245" name="Google Shape;245;p32"/>
          <p:cNvSpPr txBox="1"/>
          <p:nvPr/>
        </p:nvSpPr>
        <p:spPr>
          <a:xfrm>
            <a:off x="2407920" y="1603966"/>
            <a:ext cx="8229600" cy="661987"/>
          </a:xfrm>
          <a:prstGeom prst="rect">
            <a:avLst/>
          </a:prstGeom>
          <a:noFill/>
          <a:ln>
            <a:noFill/>
          </a:ln>
        </p:spPr>
        <p:txBody>
          <a:bodyPr spcFirstLastPara="1" wrap="square" lIns="91425" tIns="0" rIns="91425" bIns="45700" anchor="t" anchorCtr="0">
            <a:normAutofit fontScale="90000"/>
          </a:bodyPr>
          <a:lstStyle/>
          <a:p>
            <a:pPr marL="0" marR="0" lvl="0" indent="0" algn="l" rtl="0">
              <a:lnSpc>
                <a:spcPct val="90000"/>
              </a:lnSpc>
              <a:spcBef>
                <a:spcPts val="0"/>
              </a:spcBef>
              <a:spcAft>
                <a:spcPts val="0"/>
              </a:spcAft>
              <a:buClr>
                <a:schemeClr val="lt1"/>
              </a:buClr>
              <a:buSzPct val="76929"/>
              <a:buFont typeface="Quattrocento Sans"/>
              <a:buNone/>
            </a:pPr>
            <a:r>
              <a:rPr lang="es-PE" sz="3733" b="0" cap="none" dirty="0">
                <a:solidFill>
                  <a:schemeClr val="dk1"/>
                </a:solidFill>
                <a:latin typeface="Quattrocento Sans"/>
                <a:ea typeface="Quattrocento Sans"/>
                <a:cs typeface="Quattrocento Sans"/>
                <a:sym typeface="Quattrocento Sans"/>
              </a:rPr>
              <a:t>Análisis de las Necesidades de Información</a:t>
            </a:r>
            <a:endParaRPr dirty="0"/>
          </a:p>
        </p:txBody>
      </p:sp>
      <p:sp>
        <p:nvSpPr>
          <p:cNvPr id="246" name="Google Shape;246;p32"/>
          <p:cNvSpPr/>
          <p:nvPr/>
        </p:nvSpPr>
        <p:spPr>
          <a:xfrm rot="-5400000">
            <a:off x="5686901" y="3990771"/>
            <a:ext cx="962025" cy="719137"/>
          </a:xfrm>
          <a:prstGeom prst="striped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7" name="Google Shape;247;p32"/>
          <p:cNvSpPr/>
          <p:nvPr/>
        </p:nvSpPr>
        <p:spPr>
          <a:xfrm>
            <a:off x="4908232" y="2697752"/>
            <a:ext cx="2519363" cy="969962"/>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1800" b="1">
                <a:solidFill>
                  <a:srgbClr val="FFFFFF"/>
                </a:solidFill>
                <a:latin typeface="Calibri"/>
                <a:ea typeface="Calibri"/>
                <a:cs typeface="Calibri"/>
                <a:sym typeface="Calibri"/>
              </a:rPr>
              <a:t>Análisis de las Necesidades de Información</a:t>
            </a:r>
            <a:endParaRPr sz="1800">
              <a:solidFill>
                <a:srgbClr val="FFFFFF"/>
              </a:solidFill>
              <a:latin typeface="Calibri"/>
              <a:ea typeface="Calibri"/>
              <a:cs typeface="Calibri"/>
              <a:sym typeface="Calibri"/>
            </a:endParaRPr>
          </a:p>
        </p:txBody>
      </p:sp>
      <p:sp>
        <p:nvSpPr>
          <p:cNvPr id="248" name="Google Shape;248;p32"/>
          <p:cNvSpPr txBox="1"/>
          <p:nvPr/>
        </p:nvSpPr>
        <p:spPr>
          <a:xfrm>
            <a:off x="2407920" y="2943814"/>
            <a:ext cx="1582737" cy="646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rgbClr val="000000"/>
                </a:solidFill>
                <a:latin typeface="Calibri"/>
                <a:ea typeface="Calibri"/>
                <a:cs typeface="Calibri"/>
                <a:sym typeface="Calibri"/>
              </a:rPr>
              <a:t>Modelo de Procesos</a:t>
            </a:r>
            <a:endParaRPr/>
          </a:p>
        </p:txBody>
      </p:sp>
      <p:sp>
        <p:nvSpPr>
          <p:cNvPr id="249" name="Google Shape;249;p32"/>
          <p:cNvSpPr/>
          <p:nvPr/>
        </p:nvSpPr>
        <p:spPr>
          <a:xfrm>
            <a:off x="3682682" y="2907302"/>
            <a:ext cx="962025" cy="719137"/>
          </a:xfrm>
          <a:prstGeom prst="striped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0" name="Google Shape;250;p32"/>
          <p:cNvSpPr txBox="1"/>
          <p:nvPr/>
        </p:nvSpPr>
        <p:spPr>
          <a:xfrm>
            <a:off x="8634095" y="2778714"/>
            <a:ext cx="2054225" cy="1130300"/>
          </a:xfrm>
          <a:prstGeom prst="rect">
            <a:avLst/>
          </a:prstGeom>
          <a:noFill/>
          <a:ln>
            <a:noFill/>
          </a:ln>
        </p:spPr>
        <p:txBody>
          <a:bodyPr spcFirstLastPara="1" wrap="square" lIns="91425" tIns="45700" rIns="91425" bIns="45700" anchor="t" anchorCtr="0">
            <a:spAutoFit/>
          </a:bodyPr>
          <a:lstStyle/>
          <a:p>
            <a:pPr marL="171450" marR="0" lvl="1" indent="-171450" algn="l" rtl="0">
              <a:lnSpc>
                <a:spcPct val="90000"/>
              </a:lnSpc>
              <a:spcBef>
                <a:spcPts val="0"/>
              </a:spcBef>
              <a:spcAft>
                <a:spcPts val="0"/>
              </a:spcAft>
              <a:buClr>
                <a:srgbClr val="000000"/>
              </a:buClr>
              <a:buSzPts val="1800"/>
              <a:buFont typeface="Calibri"/>
              <a:buChar char="•"/>
            </a:pPr>
            <a:r>
              <a:rPr lang="es-PE" sz="1800" b="0" i="0" u="none" strike="noStrike" cap="none">
                <a:solidFill>
                  <a:srgbClr val="000000"/>
                </a:solidFill>
                <a:latin typeface="Calibri"/>
                <a:ea typeface="Calibri"/>
                <a:cs typeface="Calibri"/>
                <a:sym typeface="Calibri"/>
              </a:rPr>
              <a:t>Necesidades de Información.</a:t>
            </a:r>
            <a:endParaRPr/>
          </a:p>
          <a:p>
            <a:pPr marL="171450" marR="0" lvl="1" indent="-171450" algn="l" rtl="0">
              <a:lnSpc>
                <a:spcPct val="90000"/>
              </a:lnSpc>
              <a:spcBef>
                <a:spcPts val="270"/>
              </a:spcBef>
              <a:spcAft>
                <a:spcPts val="0"/>
              </a:spcAft>
              <a:buClr>
                <a:srgbClr val="000000"/>
              </a:buClr>
              <a:buSzPts val="1800"/>
              <a:buFont typeface="Calibri"/>
              <a:buChar char="•"/>
            </a:pPr>
            <a:r>
              <a:rPr lang="es-PE" sz="1800" b="0" i="0" u="none" strike="noStrike" cap="none">
                <a:solidFill>
                  <a:srgbClr val="000000"/>
                </a:solidFill>
                <a:latin typeface="Calibri"/>
                <a:ea typeface="Calibri"/>
                <a:cs typeface="Calibri"/>
                <a:sym typeface="Calibri"/>
              </a:rPr>
              <a:t>Modelo de Información.</a:t>
            </a:r>
            <a:endParaRPr/>
          </a:p>
        </p:txBody>
      </p:sp>
      <p:sp>
        <p:nvSpPr>
          <p:cNvPr id="251" name="Google Shape;251;p32"/>
          <p:cNvSpPr/>
          <p:nvPr/>
        </p:nvSpPr>
        <p:spPr>
          <a:xfrm>
            <a:off x="7551420" y="2869202"/>
            <a:ext cx="962025" cy="720725"/>
          </a:xfrm>
          <a:prstGeom prst="striped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52" name="Google Shape;252;p32"/>
          <p:cNvSpPr txBox="1"/>
          <p:nvPr/>
        </p:nvSpPr>
        <p:spPr>
          <a:xfrm>
            <a:off x="5141595" y="5148852"/>
            <a:ext cx="2052637" cy="1131887"/>
          </a:xfrm>
          <a:prstGeom prst="rect">
            <a:avLst/>
          </a:prstGeom>
          <a:noFill/>
          <a:ln>
            <a:noFill/>
          </a:ln>
        </p:spPr>
        <p:txBody>
          <a:bodyPr spcFirstLastPara="1" wrap="square" lIns="91425" tIns="45700" rIns="91425" bIns="45700" anchor="t" anchorCtr="0">
            <a:spAutoFit/>
          </a:bodyPr>
          <a:lstStyle/>
          <a:p>
            <a:pPr marL="171450" marR="0" lvl="1" indent="-171450" algn="l" rtl="0">
              <a:lnSpc>
                <a:spcPct val="90000"/>
              </a:lnSpc>
              <a:spcBef>
                <a:spcPts val="0"/>
              </a:spcBef>
              <a:spcAft>
                <a:spcPts val="0"/>
              </a:spcAft>
              <a:buClr>
                <a:srgbClr val="000000"/>
              </a:buClr>
              <a:buSzPts val="1800"/>
              <a:buFont typeface="Calibri"/>
              <a:buChar char="•"/>
            </a:pPr>
            <a:r>
              <a:rPr lang="es-PE" sz="1800" b="0" i="0" u="none" strike="noStrike" cap="none">
                <a:solidFill>
                  <a:srgbClr val="000000"/>
                </a:solidFill>
                <a:latin typeface="Calibri"/>
                <a:ea typeface="Calibri"/>
                <a:cs typeface="Calibri"/>
                <a:sym typeface="Calibri"/>
              </a:rPr>
              <a:t>Modelo Entidad / Relación.</a:t>
            </a:r>
            <a:endParaRPr/>
          </a:p>
          <a:p>
            <a:pPr marL="171450" marR="0" lvl="1" indent="-171450" algn="l" rtl="0">
              <a:lnSpc>
                <a:spcPct val="90000"/>
              </a:lnSpc>
              <a:spcBef>
                <a:spcPts val="270"/>
              </a:spcBef>
              <a:spcAft>
                <a:spcPts val="0"/>
              </a:spcAft>
              <a:buClr>
                <a:srgbClr val="000000"/>
              </a:buClr>
              <a:buSzPts val="1800"/>
              <a:buFont typeface="Calibri"/>
              <a:buChar char="•"/>
            </a:pPr>
            <a:r>
              <a:rPr lang="es-PE" sz="1800" b="0" i="0" u="none" strike="noStrike" cap="none">
                <a:solidFill>
                  <a:srgbClr val="000000"/>
                </a:solidFill>
                <a:latin typeface="Calibri"/>
                <a:ea typeface="Calibri"/>
                <a:cs typeface="Calibri"/>
                <a:sym typeface="Calibri"/>
              </a:rPr>
              <a:t>Diagrama de clases</a:t>
            </a:r>
            <a:endParaRPr/>
          </a:p>
        </p:txBody>
      </p:sp>
      <p:sp>
        <p:nvSpPr>
          <p:cNvPr id="2" name="CuadroTexto 1">
            <a:extLst>
              <a:ext uri="{FF2B5EF4-FFF2-40B4-BE49-F238E27FC236}">
                <a16:creationId xmlns:a16="http://schemas.microsoft.com/office/drawing/2014/main" id="{855A535A-4866-F78A-AD77-E3472054957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33"/>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PE"/>
              <a:t>22</a:t>
            </a:fld>
            <a:endParaRPr/>
          </a:p>
        </p:txBody>
      </p:sp>
      <p:pic>
        <p:nvPicPr>
          <p:cNvPr id="259" name="Google Shape;259;p33"/>
          <p:cNvPicPr preferRelativeResize="0"/>
          <p:nvPr/>
        </p:nvPicPr>
        <p:blipFill rotWithShape="1">
          <a:blip r:embed="rId3">
            <a:alphaModFix/>
          </a:blip>
          <a:srcRect/>
          <a:stretch/>
        </p:blipFill>
        <p:spPr>
          <a:xfrm>
            <a:off x="1932481" y="222348"/>
            <a:ext cx="9259393" cy="6292751"/>
          </a:xfrm>
          <a:prstGeom prst="rect">
            <a:avLst/>
          </a:prstGeom>
          <a:noFill/>
          <a:ln>
            <a:noFill/>
          </a:ln>
        </p:spPr>
      </p:pic>
      <p:sp>
        <p:nvSpPr>
          <p:cNvPr id="2" name="CuadroTexto 1">
            <a:extLst>
              <a:ext uri="{FF2B5EF4-FFF2-40B4-BE49-F238E27FC236}">
                <a16:creationId xmlns:a16="http://schemas.microsoft.com/office/drawing/2014/main" id="{59839465-8B4E-13E6-CF73-E5336B83B22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idx="4294967295"/>
          </p:nvPr>
        </p:nvSpPr>
        <p:spPr>
          <a:xfrm>
            <a:off x="1400175" y="536575"/>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Análisis de requerimientos estratégicos</a:t>
            </a:r>
            <a:endParaRPr sz="4000">
              <a:solidFill>
                <a:schemeClr val="tx1"/>
              </a:solidFill>
              <a:latin typeface="Calibri"/>
              <a:ea typeface="Calibri"/>
              <a:cs typeface="Calibri"/>
              <a:sym typeface="Calibri"/>
            </a:endParaRPr>
          </a:p>
        </p:txBody>
      </p:sp>
      <p:sp>
        <p:nvSpPr>
          <p:cNvPr id="266" name="Google Shape;266;p34"/>
          <p:cNvSpPr txBox="1"/>
          <p:nvPr/>
        </p:nvSpPr>
        <p:spPr>
          <a:xfrm>
            <a:off x="3155436" y="1537332"/>
            <a:ext cx="8229600" cy="587789"/>
          </a:xfrm>
          <a:prstGeom prst="rect">
            <a:avLst/>
          </a:prstGeom>
          <a:noFill/>
          <a:ln>
            <a:noFill/>
          </a:ln>
        </p:spPr>
        <p:txBody>
          <a:bodyPr spcFirstLastPara="1" wrap="square" lIns="91425" tIns="0" rIns="91425" bIns="45700" anchor="t" anchorCtr="0">
            <a:normAutofit/>
          </a:bodyPr>
          <a:lstStyle/>
          <a:p>
            <a:pPr marL="0" marR="0" lvl="0" indent="0" algn="l" rtl="0">
              <a:lnSpc>
                <a:spcPct val="90000"/>
              </a:lnSpc>
              <a:spcBef>
                <a:spcPts val="0"/>
              </a:spcBef>
              <a:spcAft>
                <a:spcPts val="0"/>
              </a:spcAft>
              <a:buClr>
                <a:schemeClr val="lt1"/>
              </a:buClr>
              <a:buSzPts val="2800"/>
              <a:buFont typeface="Quattrocento Sans"/>
              <a:buNone/>
            </a:pPr>
            <a:r>
              <a:rPr lang="es-PE" sz="3733" b="0" cap="none" dirty="0">
                <a:solidFill>
                  <a:schemeClr val="dk1"/>
                </a:solidFill>
                <a:latin typeface="Quattrocento Sans"/>
                <a:ea typeface="Quattrocento Sans"/>
                <a:cs typeface="Quattrocento Sans"/>
                <a:sym typeface="Quattrocento Sans"/>
              </a:rPr>
              <a:t>Listado de Requisitos</a:t>
            </a:r>
            <a:endParaRPr dirty="0"/>
          </a:p>
        </p:txBody>
      </p:sp>
      <p:sp>
        <p:nvSpPr>
          <p:cNvPr id="267" name="Google Shape;267;p34"/>
          <p:cNvSpPr txBox="1"/>
          <p:nvPr/>
        </p:nvSpPr>
        <p:spPr>
          <a:xfrm>
            <a:off x="3275358" y="2125121"/>
            <a:ext cx="8229600" cy="4110579"/>
          </a:xfrm>
          <a:prstGeom prst="rect">
            <a:avLst/>
          </a:prstGeom>
          <a:noFill/>
          <a:ln>
            <a:noFill/>
          </a:ln>
        </p:spPr>
        <p:txBody>
          <a:bodyPr spcFirstLastPara="1" wrap="square" lIns="91425" tIns="45700" rIns="91425" bIns="45700" anchor="t" anchorCtr="0">
            <a:normAutofit/>
          </a:bodyPr>
          <a:lstStyle/>
          <a:p>
            <a:pPr marL="609585" marR="0" lvl="0" indent="-541853" algn="l" rtl="0">
              <a:lnSpc>
                <a:spcPct val="90000"/>
              </a:lnSpc>
              <a:spcBef>
                <a:spcPts val="747"/>
              </a:spcBef>
              <a:spcAft>
                <a:spcPts val="0"/>
              </a:spcAft>
              <a:buClr>
                <a:schemeClr val="dk1"/>
              </a:buClr>
              <a:buSzPts val="2800"/>
              <a:buFont typeface="Arial"/>
              <a:buChar char="•"/>
            </a:pPr>
            <a:r>
              <a:rPr lang="es-PE" sz="2800" dirty="0">
                <a:solidFill>
                  <a:schemeClr val="dk1"/>
                </a:solidFill>
                <a:latin typeface="Calibri"/>
                <a:ea typeface="Calibri"/>
                <a:cs typeface="Calibri"/>
                <a:sym typeface="Calibri"/>
              </a:rPr>
              <a:t>Analizar información: Estudio de Procesos, modelo de datos.</a:t>
            </a:r>
            <a:endParaRPr dirty="0"/>
          </a:p>
          <a:p>
            <a:pPr marL="609585" marR="0" lvl="0" indent="-364052" algn="l" rtl="0">
              <a:lnSpc>
                <a:spcPct val="90000"/>
              </a:lnSpc>
              <a:spcBef>
                <a:spcPts val="747"/>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609585" marR="0" lvl="0" indent="-541853" algn="l" rtl="0">
              <a:lnSpc>
                <a:spcPct val="90000"/>
              </a:lnSpc>
              <a:spcBef>
                <a:spcPts val="747"/>
              </a:spcBef>
              <a:spcAft>
                <a:spcPts val="0"/>
              </a:spcAft>
              <a:buClr>
                <a:schemeClr val="dk1"/>
              </a:buClr>
              <a:buSzPts val="2800"/>
              <a:buFont typeface="Arial"/>
              <a:buChar char="•"/>
            </a:pPr>
            <a:r>
              <a:rPr lang="es-PE" sz="2800" dirty="0">
                <a:solidFill>
                  <a:schemeClr val="dk1"/>
                </a:solidFill>
                <a:latin typeface="Calibri"/>
                <a:ea typeface="Calibri"/>
                <a:cs typeface="Calibri"/>
                <a:sym typeface="Calibri"/>
              </a:rPr>
              <a:t>Definir requisitos (y necesidades) de información.</a:t>
            </a:r>
            <a:endParaRPr dirty="0"/>
          </a:p>
          <a:p>
            <a:pPr marL="609585" marR="0" lvl="0" indent="-364052" algn="l" rtl="0">
              <a:lnSpc>
                <a:spcPct val="90000"/>
              </a:lnSpc>
              <a:spcBef>
                <a:spcPts val="747"/>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609585" marR="0" lvl="0" indent="-541853" algn="l" rtl="0">
              <a:lnSpc>
                <a:spcPct val="90000"/>
              </a:lnSpc>
              <a:spcBef>
                <a:spcPts val="747"/>
              </a:spcBef>
              <a:spcAft>
                <a:spcPts val="0"/>
              </a:spcAft>
              <a:buClr>
                <a:schemeClr val="dk1"/>
              </a:buClr>
              <a:buSzPts val="2800"/>
              <a:buFont typeface="Arial"/>
              <a:buChar char="•"/>
            </a:pPr>
            <a:r>
              <a:rPr lang="es-PE" sz="2800" dirty="0">
                <a:solidFill>
                  <a:schemeClr val="dk1"/>
                </a:solidFill>
                <a:latin typeface="Calibri"/>
                <a:ea typeface="Calibri"/>
                <a:cs typeface="Calibri"/>
                <a:sym typeface="Calibri"/>
              </a:rPr>
              <a:t>Priorizar:</a:t>
            </a:r>
            <a:endParaRPr dirty="0"/>
          </a:p>
          <a:p>
            <a:pPr marL="1219170" marR="0" lvl="1" indent="-447029" algn="l" rtl="0">
              <a:lnSpc>
                <a:spcPct val="90000"/>
              </a:lnSpc>
              <a:spcBef>
                <a:spcPts val="533"/>
              </a:spcBef>
              <a:spcAft>
                <a:spcPts val="0"/>
              </a:spcAft>
              <a:buClr>
                <a:schemeClr val="dk1"/>
              </a:buClr>
              <a:buSzPts val="1680"/>
              <a:buFont typeface="Arial"/>
              <a:buChar char="o"/>
            </a:pPr>
            <a:r>
              <a:rPr lang="es-PE" sz="2400" b="0" i="0" u="none" strike="noStrike" cap="none" dirty="0">
                <a:solidFill>
                  <a:schemeClr val="dk1"/>
                </a:solidFill>
                <a:latin typeface="Calibri"/>
                <a:ea typeface="Calibri"/>
                <a:cs typeface="Calibri"/>
                <a:sym typeface="Calibri"/>
              </a:rPr>
              <a:t>Considerar la opinión de usuarios.</a:t>
            </a:r>
            <a:endParaRPr dirty="0"/>
          </a:p>
          <a:p>
            <a:pPr marL="1219170" marR="0" lvl="1" indent="-447029" algn="l" rtl="0">
              <a:lnSpc>
                <a:spcPct val="90000"/>
              </a:lnSpc>
              <a:spcBef>
                <a:spcPts val="533"/>
              </a:spcBef>
              <a:spcAft>
                <a:spcPts val="0"/>
              </a:spcAft>
              <a:buClr>
                <a:schemeClr val="dk1"/>
              </a:buClr>
              <a:buSzPts val="1680"/>
              <a:buFont typeface="Arial"/>
              <a:buChar char="o"/>
            </a:pPr>
            <a:r>
              <a:rPr lang="es-PE" sz="2400" b="0" i="0" u="none" strike="noStrike" cap="none" dirty="0">
                <a:solidFill>
                  <a:schemeClr val="dk1"/>
                </a:solidFill>
                <a:latin typeface="Calibri"/>
                <a:ea typeface="Calibri"/>
                <a:cs typeface="Calibri"/>
                <a:sym typeface="Calibri"/>
              </a:rPr>
              <a:t>Considerar los objetivos del PETI.</a:t>
            </a:r>
            <a:endParaRPr sz="2400" b="0" i="0" u="none" strike="noStrike" cap="none" dirty="0">
              <a:solidFill>
                <a:schemeClr val="dk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299F5203-A0FB-C3A1-A4C9-1E1A7F1C8D8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idx="4294967295"/>
          </p:nvPr>
        </p:nvSpPr>
        <p:spPr>
          <a:xfrm>
            <a:off x="1677988" y="758825"/>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Desarrollo del Plan Estratégico de TI</a:t>
            </a:r>
            <a:endParaRPr sz="4000" dirty="0">
              <a:solidFill>
                <a:schemeClr val="tx1"/>
              </a:solidFill>
              <a:latin typeface="Calibri"/>
              <a:ea typeface="Calibri"/>
              <a:cs typeface="Calibri"/>
              <a:sym typeface="Calibri"/>
            </a:endParaRPr>
          </a:p>
        </p:txBody>
      </p:sp>
      <p:pic>
        <p:nvPicPr>
          <p:cNvPr id="274" name="Google Shape;274;p35"/>
          <p:cNvPicPr preferRelativeResize="0"/>
          <p:nvPr/>
        </p:nvPicPr>
        <p:blipFill rotWithShape="1">
          <a:blip r:embed="rId3">
            <a:alphaModFix/>
          </a:blip>
          <a:srcRect/>
          <a:stretch/>
        </p:blipFill>
        <p:spPr>
          <a:xfrm>
            <a:off x="2526338" y="1720939"/>
            <a:ext cx="8739523" cy="3874897"/>
          </a:xfrm>
          <a:prstGeom prst="rect">
            <a:avLst/>
          </a:prstGeom>
          <a:noFill/>
          <a:ln>
            <a:noFill/>
          </a:ln>
        </p:spPr>
      </p:pic>
      <p:sp>
        <p:nvSpPr>
          <p:cNvPr id="2" name="CuadroTexto 1">
            <a:extLst>
              <a:ext uri="{FF2B5EF4-FFF2-40B4-BE49-F238E27FC236}">
                <a16:creationId xmlns:a16="http://schemas.microsoft.com/office/drawing/2014/main" id="{8DB6548C-F667-1399-3A73-170FAB36D710}"/>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title" idx="4294967295"/>
          </p:nvPr>
        </p:nvSpPr>
        <p:spPr>
          <a:xfrm>
            <a:off x="1887538" y="825500"/>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Desarrollo del Plan Estratégico de TI</a:t>
            </a:r>
            <a:endParaRPr sz="4000">
              <a:solidFill>
                <a:schemeClr val="tx1"/>
              </a:solidFill>
              <a:latin typeface="Calibri"/>
              <a:ea typeface="Calibri"/>
              <a:cs typeface="Calibri"/>
              <a:sym typeface="Calibri"/>
            </a:endParaRPr>
          </a:p>
        </p:txBody>
      </p:sp>
      <p:sp>
        <p:nvSpPr>
          <p:cNvPr id="281" name="Google Shape;281;p36"/>
          <p:cNvSpPr/>
          <p:nvPr/>
        </p:nvSpPr>
        <p:spPr>
          <a:xfrm>
            <a:off x="3240818" y="2385858"/>
            <a:ext cx="7489825" cy="33242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000"/>
              <a:buFont typeface="Arial"/>
              <a:buNone/>
            </a:pPr>
            <a:r>
              <a:rPr lang="es-PE" sz="2000" dirty="0">
                <a:solidFill>
                  <a:schemeClr val="dk1"/>
                </a:solidFill>
                <a:latin typeface="Arial"/>
                <a:ea typeface="Arial"/>
                <a:cs typeface="Arial"/>
                <a:sym typeface="Arial"/>
              </a:rPr>
              <a:t>Este  paradigma  está concebido,  en  concordancia  con  el  modelo  conceptual,  a  través  de  una  visión  estratégica  de negocios / organizacional   y   una   visión   estratégica   de   TI.   La   metodología   integra   ambas visiones en una única final.</a:t>
            </a:r>
            <a:endParaRPr dirty="0"/>
          </a:p>
          <a:p>
            <a:pPr marL="0" marR="0" lvl="0" indent="0" algn="l" rtl="0">
              <a:spcBef>
                <a:spcPts val="0"/>
              </a:spcBef>
              <a:spcAft>
                <a:spcPts val="0"/>
              </a:spcAft>
              <a:buClr>
                <a:schemeClr val="dk1"/>
              </a:buClr>
              <a:buSzPts val="2000"/>
              <a:buFont typeface="Noto Sans Symbols"/>
              <a:buNone/>
            </a:pPr>
            <a:endParaRPr sz="2000"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800"/>
              <a:buFont typeface="Noto Sans Symbols"/>
              <a:buNone/>
            </a:pPr>
            <a:r>
              <a:rPr lang="es-PE" sz="2800" dirty="0">
                <a:solidFill>
                  <a:schemeClr val="dk1"/>
                </a:solidFill>
                <a:latin typeface="Arial"/>
                <a:ea typeface="Arial"/>
                <a:cs typeface="Arial"/>
                <a:sym typeface="Arial"/>
              </a:rPr>
              <a:t>Fase I   :  Situación Actual</a:t>
            </a:r>
            <a:endParaRPr dirty="0"/>
          </a:p>
          <a:p>
            <a:pPr marL="0" marR="0" lvl="0" indent="0" algn="l" rtl="0">
              <a:spcBef>
                <a:spcPts val="0"/>
              </a:spcBef>
              <a:spcAft>
                <a:spcPts val="0"/>
              </a:spcAft>
              <a:buClr>
                <a:schemeClr val="dk1"/>
              </a:buClr>
              <a:buSzPts val="2800"/>
              <a:buFont typeface="Noto Sans Symbols"/>
              <a:buNone/>
            </a:pPr>
            <a:r>
              <a:rPr lang="es-PE" sz="2800" dirty="0">
                <a:solidFill>
                  <a:schemeClr val="dk1"/>
                </a:solidFill>
                <a:latin typeface="Arial"/>
                <a:ea typeface="Arial"/>
                <a:cs typeface="Arial"/>
                <a:sym typeface="Arial"/>
              </a:rPr>
              <a:t>Fase II  :  Modelo de Negocio/Organización</a:t>
            </a:r>
            <a:endParaRPr dirty="0"/>
          </a:p>
          <a:p>
            <a:pPr marL="0" marR="0" lvl="0" indent="0" algn="l" rtl="0">
              <a:spcBef>
                <a:spcPts val="0"/>
              </a:spcBef>
              <a:spcAft>
                <a:spcPts val="0"/>
              </a:spcAft>
              <a:buClr>
                <a:schemeClr val="dk1"/>
              </a:buClr>
              <a:buSzPts val="2800"/>
              <a:buFont typeface="Noto Sans Symbols"/>
              <a:buNone/>
            </a:pPr>
            <a:r>
              <a:rPr lang="es-PE" sz="2800" dirty="0">
                <a:solidFill>
                  <a:schemeClr val="dk1"/>
                </a:solidFill>
                <a:latin typeface="Arial"/>
                <a:ea typeface="Arial"/>
                <a:cs typeface="Arial"/>
                <a:sym typeface="Arial"/>
              </a:rPr>
              <a:t>Fase III :  Modelo de TI</a:t>
            </a:r>
            <a:endParaRPr dirty="0"/>
          </a:p>
          <a:p>
            <a:pPr marL="0" marR="0" lvl="0" indent="0" algn="l" rtl="0">
              <a:spcBef>
                <a:spcPts val="0"/>
              </a:spcBef>
              <a:spcAft>
                <a:spcPts val="0"/>
              </a:spcAft>
              <a:buClr>
                <a:schemeClr val="dk1"/>
              </a:buClr>
              <a:buSzPts val="2800"/>
              <a:buFont typeface="Noto Sans Symbols"/>
              <a:buNone/>
            </a:pPr>
            <a:r>
              <a:rPr lang="es-PE" sz="2800" dirty="0">
                <a:solidFill>
                  <a:schemeClr val="dk1"/>
                </a:solidFill>
                <a:latin typeface="Arial"/>
                <a:ea typeface="Arial"/>
                <a:cs typeface="Arial"/>
                <a:sym typeface="Arial"/>
              </a:rPr>
              <a:t>Fase IV:   Modelo de Planeación</a:t>
            </a:r>
            <a:endParaRPr dirty="0"/>
          </a:p>
        </p:txBody>
      </p:sp>
      <p:sp>
        <p:nvSpPr>
          <p:cNvPr id="282" name="Google Shape;282;p36"/>
          <p:cNvSpPr txBox="1"/>
          <p:nvPr/>
        </p:nvSpPr>
        <p:spPr>
          <a:xfrm>
            <a:off x="2664554" y="1576233"/>
            <a:ext cx="8642350" cy="720725"/>
          </a:xfrm>
          <a:prstGeom prst="rect">
            <a:avLst/>
          </a:prstGeom>
          <a:noFill/>
          <a:ln>
            <a:noFill/>
          </a:ln>
        </p:spPr>
        <p:txBody>
          <a:bodyPr spcFirstLastPara="1" wrap="square" lIns="91425" tIns="0" rIns="91425" bIns="45700" anchor="t" anchorCtr="0">
            <a:normAutofit fontScale="90000" lnSpcReduction="10000"/>
          </a:bodyPr>
          <a:lstStyle/>
          <a:p>
            <a:pPr marL="0" marR="0" lvl="0" indent="0" algn="l" rtl="0">
              <a:lnSpc>
                <a:spcPct val="90000"/>
              </a:lnSpc>
              <a:spcBef>
                <a:spcPts val="0"/>
              </a:spcBef>
              <a:spcAft>
                <a:spcPts val="0"/>
              </a:spcAft>
              <a:buClr>
                <a:schemeClr val="lt1"/>
              </a:buClr>
              <a:buSzPct val="111111"/>
              <a:buFont typeface="Quattrocento Sans"/>
              <a:buNone/>
            </a:pPr>
            <a:r>
              <a:rPr lang="es-PE" sz="2800" b="0" cap="none">
                <a:solidFill>
                  <a:srgbClr val="0000FF"/>
                </a:solidFill>
                <a:latin typeface="Quattrocento Sans"/>
                <a:ea typeface="Quattrocento Sans"/>
                <a:cs typeface="Quattrocento Sans"/>
                <a:sym typeface="Quattrocento Sans"/>
              </a:rPr>
              <a:t>Metodología de Planeamiento Estratégico de Tecnología de  Información (PETI)</a:t>
            </a:r>
            <a:endParaRPr sz="2800" b="0" cap="none">
              <a:solidFill>
                <a:srgbClr val="0000FF"/>
              </a:solidFill>
              <a:latin typeface="Quattrocento Sans"/>
              <a:ea typeface="Quattrocento Sans"/>
              <a:cs typeface="Quattrocento Sans"/>
              <a:sym typeface="Quattrocento Sans"/>
            </a:endParaRPr>
          </a:p>
        </p:txBody>
      </p:sp>
      <p:sp>
        <p:nvSpPr>
          <p:cNvPr id="2" name="CuadroTexto 1">
            <a:extLst>
              <a:ext uri="{FF2B5EF4-FFF2-40B4-BE49-F238E27FC236}">
                <a16:creationId xmlns:a16="http://schemas.microsoft.com/office/drawing/2014/main" id="{E05512FC-B73C-6455-BC7C-2F372A65E1B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title" idx="4294967295"/>
          </p:nvPr>
        </p:nvSpPr>
        <p:spPr>
          <a:xfrm>
            <a:off x="1582738" y="850900"/>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Desarrollo del Plan Estratégico de TI</a:t>
            </a:r>
            <a:endParaRPr sz="4000">
              <a:solidFill>
                <a:schemeClr val="tx1"/>
              </a:solidFill>
              <a:latin typeface="Calibri"/>
              <a:ea typeface="Calibri"/>
              <a:cs typeface="Calibri"/>
              <a:sym typeface="Calibri"/>
            </a:endParaRPr>
          </a:p>
        </p:txBody>
      </p:sp>
      <p:sp>
        <p:nvSpPr>
          <p:cNvPr id="289" name="Google Shape;289;p37"/>
          <p:cNvSpPr/>
          <p:nvPr/>
        </p:nvSpPr>
        <p:spPr>
          <a:xfrm>
            <a:off x="2843621" y="2492747"/>
            <a:ext cx="7489825" cy="83026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a:p>
            <a:pPr marL="0" marR="0" lvl="0" indent="0" algn="ctr" rtl="0">
              <a:spcBef>
                <a:spcPts val="0"/>
              </a:spcBef>
              <a:spcAft>
                <a:spcPts val="0"/>
              </a:spcAft>
              <a:buClr>
                <a:schemeClr val="dk1"/>
              </a:buClr>
              <a:buSzPts val="2400"/>
              <a:buFont typeface="Noto Sans Symbols"/>
              <a:buNone/>
            </a:pPr>
            <a:r>
              <a:rPr lang="es-PE" sz="2400">
                <a:solidFill>
                  <a:schemeClr val="dk1"/>
                </a:solidFill>
                <a:latin typeface="Arial"/>
                <a:ea typeface="Arial"/>
                <a:cs typeface="Arial"/>
                <a:sym typeface="Arial"/>
              </a:rPr>
              <a:t>Fase I   :  Situación Actual</a:t>
            </a:r>
            <a:endParaRPr/>
          </a:p>
        </p:txBody>
      </p:sp>
      <p:sp>
        <p:nvSpPr>
          <p:cNvPr id="290" name="Google Shape;290;p37"/>
          <p:cNvSpPr txBox="1"/>
          <p:nvPr/>
        </p:nvSpPr>
        <p:spPr>
          <a:xfrm>
            <a:off x="2462759" y="1688787"/>
            <a:ext cx="8642350" cy="720725"/>
          </a:xfrm>
          <a:prstGeom prst="rect">
            <a:avLst/>
          </a:prstGeom>
          <a:noFill/>
          <a:ln>
            <a:noFill/>
          </a:ln>
        </p:spPr>
        <p:txBody>
          <a:bodyPr spcFirstLastPara="1" wrap="square" lIns="91425" tIns="0" rIns="91425" bIns="45700" anchor="t" anchorCtr="0">
            <a:normAutofit fontScale="90000" lnSpcReduction="10000"/>
          </a:bodyPr>
          <a:lstStyle/>
          <a:p>
            <a:pPr marL="0" marR="0" lvl="0" indent="0" algn="l" rtl="0">
              <a:lnSpc>
                <a:spcPct val="90000"/>
              </a:lnSpc>
              <a:spcBef>
                <a:spcPts val="0"/>
              </a:spcBef>
              <a:spcAft>
                <a:spcPts val="0"/>
              </a:spcAft>
              <a:buClr>
                <a:schemeClr val="lt1"/>
              </a:buClr>
              <a:buSzPct val="111111"/>
              <a:buFont typeface="Quattrocento Sans"/>
              <a:buNone/>
            </a:pPr>
            <a:r>
              <a:rPr lang="es-PE" sz="2800" b="0" cap="none" dirty="0">
                <a:solidFill>
                  <a:srgbClr val="0000FF"/>
                </a:solidFill>
                <a:latin typeface="Quattrocento Sans"/>
                <a:ea typeface="Quattrocento Sans"/>
                <a:cs typeface="Quattrocento Sans"/>
                <a:sym typeface="Quattrocento Sans"/>
              </a:rPr>
              <a:t>Metodología de Planeamiento Estratégico de Tecnología de  Información (PETI)</a:t>
            </a:r>
            <a:endParaRPr sz="2800" b="0" cap="none" dirty="0">
              <a:solidFill>
                <a:srgbClr val="0000FF"/>
              </a:solidFill>
              <a:latin typeface="Quattrocento Sans"/>
              <a:ea typeface="Quattrocento Sans"/>
              <a:cs typeface="Quattrocento Sans"/>
              <a:sym typeface="Quattrocento Sans"/>
            </a:endParaRPr>
          </a:p>
        </p:txBody>
      </p:sp>
      <p:sp>
        <p:nvSpPr>
          <p:cNvPr id="291" name="Google Shape;291;p37"/>
          <p:cNvSpPr/>
          <p:nvPr/>
        </p:nvSpPr>
        <p:spPr>
          <a:xfrm>
            <a:off x="2743609" y="3856410"/>
            <a:ext cx="7604125" cy="1920875"/>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Clr>
                <a:schemeClr val="dk1"/>
              </a:buClr>
              <a:buSzPts val="2000"/>
              <a:buFont typeface="Arial"/>
              <a:buNone/>
            </a:pPr>
            <a:r>
              <a:rPr lang="es-PE" sz="2000">
                <a:solidFill>
                  <a:schemeClr val="dk1"/>
                </a:solidFill>
                <a:latin typeface="Arial"/>
                <a:ea typeface="Arial"/>
                <a:cs typeface="Arial"/>
                <a:sym typeface="Arial"/>
              </a:rPr>
              <a:t>Todo  el  proceso  comienza  con  un  análisis  de  la  situación  actual  en  la  que  produce el modelo  funcional  imperante  en  la  empresa.  En  este  paso  se  evalúa  de  manera  general  el entendimiento  de  la  estrategia  de  negocios,  la  eficiencia  de  los  procesos  operativos  y  la aceptación de TI en la organización.</a:t>
            </a:r>
            <a:endParaRPr/>
          </a:p>
        </p:txBody>
      </p:sp>
      <p:sp>
        <p:nvSpPr>
          <p:cNvPr id="2" name="CuadroTexto 1">
            <a:extLst>
              <a:ext uri="{FF2B5EF4-FFF2-40B4-BE49-F238E27FC236}">
                <a16:creationId xmlns:a16="http://schemas.microsoft.com/office/drawing/2014/main" id="{DF8DD732-F46B-AD12-5AB4-2D9B6CC36C1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title" idx="4294967295"/>
          </p:nvPr>
        </p:nvSpPr>
        <p:spPr>
          <a:xfrm>
            <a:off x="1554163" y="722313"/>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Desarrollo del Plan Estratégico de TI</a:t>
            </a:r>
            <a:endParaRPr sz="4000">
              <a:solidFill>
                <a:schemeClr val="tx1"/>
              </a:solidFill>
              <a:latin typeface="Calibri"/>
              <a:ea typeface="Calibri"/>
              <a:cs typeface="Calibri"/>
              <a:sym typeface="Calibri"/>
            </a:endParaRPr>
          </a:p>
        </p:txBody>
      </p:sp>
      <p:sp>
        <p:nvSpPr>
          <p:cNvPr id="297" name="Google Shape;297;p38"/>
          <p:cNvSpPr txBox="1">
            <a:spLocks noGrp="1"/>
          </p:cNvSpPr>
          <p:nvPr>
            <p:ph type="sldNum" idx="4294967295"/>
          </p:nvPr>
        </p:nvSpPr>
        <p:spPr>
          <a:xfrm>
            <a:off x="10125075" y="58991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PE"/>
              <a:t>27</a:t>
            </a:fld>
            <a:endParaRPr/>
          </a:p>
        </p:txBody>
      </p:sp>
      <p:pic>
        <p:nvPicPr>
          <p:cNvPr id="298" name="Google Shape;298;p38" descr="Interfaz de usuario gráfica, Texto&#10;&#10;Descripción generada automáticamente"/>
          <p:cNvPicPr preferRelativeResize="0"/>
          <p:nvPr/>
        </p:nvPicPr>
        <p:blipFill rotWithShape="1">
          <a:blip r:embed="rId3">
            <a:alphaModFix/>
          </a:blip>
          <a:srcRect l="16304" t="27428" r="31631" b="28104"/>
          <a:stretch/>
        </p:blipFill>
        <p:spPr>
          <a:xfrm>
            <a:off x="2160302" y="1611443"/>
            <a:ext cx="8987986" cy="4470269"/>
          </a:xfrm>
          <a:prstGeom prst="rect">
            <a:avLst/>
          </a:prstGeom>
          <a:noFill/>
          <a:ln>
            <a:noFill/>
          </a:ln>
        </p:spPr>
      </p:pic>
      <p:sp>
        <p:nvSpPr>
          <p:cNvPr id="2" name="CuadroTexto 1">
            <a:extLst>
              <a:ext uri="{FF2B5EF4-FFF2-40B4-BE49-F238E27FC236}">
                <a16:creationId xmlns:a16="http://schemas.microsoft.com/office/drawing/2014/main" id="{B49C4ABB-F618-EA2F-6CF4-EF25297EE73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idx="4294967295"/>
          </p:nvPr>
        </p:nvSpPr>
        <p:spPr>
          <a:xfrm>
            <a:off x="1497013" y="654050"/>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Desarrollo del Plan Estratégico de TI</a:t>
            </a:r>
            <a:endParaRPr sz="4000" dirty="0">
              <a:solidFill>
                <a:schemeClr val="tx1"/>
              </a:solidFill>
              <a:latin typeface="Calibri"/>
              <a:ea typeface="Calibri"/>
              <a:cs typeface="Calibri"/>
              <a:sym typeface="Calibri"/>
            </a:endParaRPr>
          </a:p>
        </p:txBody>
      </p:sp>
      <p:sp>
        <p:nvSpPr>
          <p:cNvPr id="304" name="Google Shape;304;p39"/>
          <p:cNvSpPr txBox="1">
            <a:spLocks noGrp="1"/>
          </p:cNvSpPr>
          <p:nvPr>
            <p:ph type="sldNum" idx="4294967295"/>
          </p:nvPr>
        </p:nvSpPr>
        <p:spPr>
          <a:xfrm>
            <a:off x="10067925" y="595630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PE"/>
              <a:t>28</a:t>
            </a:fld>
            <a:endParaRPr/>
          </a:p>
        </p:txBody>
      </p:sp>
      <p:sp>
        <p:nvSpPr>
          <p:cNvPr id="305" name="Google Shape;305;p39"/>
          <p:cNvSpPr/>
          <p:nvPr/>
        </p:nvSpPr>
        <p:spPr>
          <a:xfrm>
            <a:off x="2722848" y="2201539"/>
            <a:ext cx="7489825" cy="45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Noto Sans Symbols"/>
              <a:buNone/>
            </a:pPr>
            <a:r>
              <a:rPr lang="es-PE" sz="2400" dirty="0">
                <a:solidFill>
                  <a:schemeClr val="dk1"/>
                </a:solidFill>
                <a:latin typeface="Arial"/>
                <a:ea typeface="Arial"/>
                <a:cs typeface="Arial"/>
                <a:sym typeface="Arial"/>
              </a:rPr>
              <a:t>Fase II   : Modelo de Negocio/Organización</a:t>
            </a:r>
            <a:endParaRPr sz="2400" dirty="0">
              <a:solidFill>
                <a:schemeClr val="dk1"/>
              </a:solidFill>
              <a:latin typeface="Arial"/>
              <a:ea typeface="Arial"/>
              <a:cs typeface="Arial"/>
              <a:sym typeface="Arial"/>
            </a:endParaRPr>
          </a:p>
        </p:txBody>
      </p:sp>
      <p:sp>
        <p:nvSpPr>
          <p:cNvPr id="306" name="Google Shape;306;p39"/>
          <p:cNvSpPr txBox="1"/>
          <p:nvPr/>
        </p:nvSpPr>
        <p:spPr>
          <a:xfrm>
            <a:off x="2183097" y="1480815"/>
            <a:ext cx="8642350" cy="720725"/>
          </a:xfrm>
          <a:prstGeom prst="rect">
            <a:avLst/>
          </a:prstGeom>
          <a:noFill/>
          <a:ln>
            <a:noFill/>
          </a:ln>
        </p:spPr>
        <p:txBody>
          <a:bodyPr spcFirstLastPara="1" wrap="square" lIns="91425" tIns="0" rIns="91425" bIns="45700" anchor="t" anchorCtr="0">
            <a:normAutofit fontScale="90000" lnSpcReduction="10000"/>
          </a:bodyPr>
          <a:lstStyle/>
          <a:p>
            <a:pPr marL="0" marR="0" lvl="0" indent="0" algn="l" rtl="0">
              <a:lnSpc>
                <a:spcPct val="90000"/>
              </a:lnSpc>
              <a:spcBef>
                <a:spcPts val="0"/>
              </a:spcBef>
              <a:spcAft>
                <a:spcPts val="0"/>
              </a:spcAft>
              <a:buClr>
                <a:schemeClr val="lt1"/>
              </a:buClr>
              <a:buSzPct val="111111"/>
              <a:buFont typeface="Quattrocento Sans"/>
              <a:buNone/>
            </a:pPr>
            <a:r>
              <a:rPr lang="es-PE" sz="2800" b="0" cap="none" dirty="0">
                <a:solidFill>
                  <a:srgbClr val="0000FF"/>
                </a:solidFill>
                <a:latin typeface="Quattrocento Sans"/>
                <a:ea typeface="Quattrocento Sans"/>
                <a:cs typeface="Quattrocento Sans"/>
                <a:sym typeface="Quattrocento Sans"/>
              </a:rPr>
              <a:t>Metodología de Planeamiento Estratégico de Tecnología de  Información (PETI)</a:t>
            </a:r>
            <a:endParaRPr sz="2800" b="0" cap="none" dirty="0">
              <a:solidFill>
                <a:srgbClr val="0000FF"/>
              </a:solidFill>
              <a:latin typeface="Quattrocento Sans"/>
              <a:ea typeface="Quattrocento Sans"/>
              <a:cs typeface="Quattrocento Sans"/>
              <a:sym typeface="Quattrocento Sans"/>
            </a:endParaRPr>
          </a:p>
        </p:txBody>
      </p:sp>
      <p:sp>
        <p:nvSpPr>
          <p:cNvPr id="307" name="Google Shape;307;p39"/>
          <p:cNvSpPr/>
          <p:nvPr/>
        </p:nvSpPr>
        <p:spPr>
          <a:xfrm>
            <a:off x="1963243" y="2898598"/>
            <a:ext cx="9503764" cy="2833400"/>
          </a:xfrm>
          <a:prstGeom prst="rect">
            <a:avLst/>
          </a:prstGeom>
          <a:noFill/>
          <a:ln>
            <a:noFill/>
          </a:ln>
        </p:spPr>
        <p:txBody>
          <a:bodyPr spcFirstLastPara="1" wrap="square" lIns="91425" tIns="45700" rIns="91425" bIns="45700" anchor="ctr" anchorCtr="0">
            <a:noAutofit/>
          </a:bodyPr>
          <a:lstStyle/>
          <a:p>
            <a:pPr marL="174625" marR="0" lvl="0" indent="-174625" algn="l" rtl="0">
              <a:spcBef>
                <a:spcPts val="0"/>
              </a:spcBef>
              <a:spcAft>
                <a:spcPts val="0"/>
              </a:spcAft>
              <a:buClr>
                <a:schemeClr val="dk1"/>
              </a:buClr>
              <a:buSzPts val="2000"/>
              <a:buFont typeface="Arial"/>
              <a:buChar char="•"/>
            </a:pPr>
            <a:r>
              <a:rPr lang="es-PE" sz="2000" dirty="0">
                <a:solidFill>
                  <a:schemeClr val="dk1"/>
                </a:solidFill>
                <a:latin typeface="Arial"/>
                <a:ea typeface="Arial"/>
                <a:cs typeface="Arial"/>
                <a:sym typeface="Arial"/>
              </a:rPr>
              <a:t>Relacionada  con  la  creación de un modelo de la organización, inicia con un análisis del entorno y el establecimiento de la estrategia de negocios.</a:t>
            </a:r>
            <a:endParaRPr dirty="0"/>
          </a:p>
          <a:p>
            <a:pPr marL="174625" marR="0" lvl="0" indent="-174625" algn="l" rtl="0">
              <a:spcBef>
                <a:spcPts val="0"/>
              </a:spcBef>
              <a:spcAft>
                <a:spcPts val="0"/>
              </a:spcAft>
              <a:buClr>
                <a:schemeClr val="dk1"/>
              </a:buClr>
              <a:buSzPts val="2000"/>
              <a:buFont typeface="Arial"/>
              <a:buChar char="•"/>
            </a:pPr>
            <a:r>
              <a:rPr lang="es-PE" sz="2000" dirty="0">
                <a:solidFill>
                  <a:schemeClr val="dk1"/>
                </a:solidFill>
                <a:latin typeface="Arial"/>
                <a:ea typeface="Arial"/>
                <a:cs typeface="Arial"/>
                <a:sym typeface="Arial"/>
              </a:rPr>
              <a:t>Continúa  con  el  diseño  en  detalle  de  los  modelos operativos,  que  van  a  producir  en  parte  los  requerimientos  de  TI  necesarios  para  mejorar  la eficiencia   y   la productividad   de   la   empresa.</a:t>
            </a:r>
            <a:endParaRPr dirty="0"/>
          </a:p>
          <a:p>
            <a:pPr marL="174625" marR="0" lvl="0" indent="-174625" algn="l" rtl="0">
              <a:spcBef>
                <a:spcPts val="0"/>
              </a:spcBef>
              <a:spcAft>
                <a:spcPts val="0"/>
              </a:spcAft>
              <a:buClr>
                <a:schemeClr val="dk1"/>
              </a:buClr>
              <a:buSzPts val="2000"/>
              <a:buFont typeface="Arial"/>
              <a:buChar char="•"/>
            </a:pPr>
            <a:r>
              <a:rPr lang="es-PE" sz="2000" dirty="0">
                <a:solidFill>
                  <a:schemeClr val="dk1"/>
                </a:solidFill>
                <a:latin typeface="Arial"/>
                <a:ea typeface="Arial"/>
                <a:cs typeface="Arial"/>
                <a:sym typeface="Arial"/>
              </a:rPr>
              <a:t>Posteriormente,  se  construye  la  estructura  de  la  organización,  que  especifica  puestos,  perfiles, habilidades,   etcétera,   necesarios   para   administrar   la   empresa.   </a:t>
            </a:r>
            <a:endParaRPr dirty="0"/>
          </a:p>
          <a:p>
            <a:pPr marL="174625" marR="0" lvl="0" indent="-174625" algn="l" rtl="0">
              <a:spcBef>
                <a:spcPts val="0"/>
              </a:spcBef>
              <a:spcAft>
                <a:spcPts val="0"/>
              </a:spcAft>
              <a:buClr>
                <a:schemeClr val="dk1"/>
              </a:buClr>
              <a:buSzPts val="2000"/>
              <a:buFont typeface="Arial"/>
              <a:buChar char="•"/>
            </a:pPr>
            <a:r>
              <a:rPr lang="es-PE" sz="2000" dirty="0">
                <a:solidFill>
                  <a:schemeClr val="dk1"/>
                </a:solidFill>
                <a:latin typeface="Arial"/>
                <a:ea typeface="Arial"/>
                <a:cs typeface="Arial"/>
                <a:sym typeface="Arial"/>
              </a:rPr>
              <a:t>La   fase   termina   con   la construcción  de  una  arquitectura  de  información,  que  identifica  las  necesidades  globales  de información  de  la  empresa.  </a:t>
            </a:r>
            <a:endParaRPr dirty="0"/>
          </a:p>
        </p:txBody>
      </p:sp>
      <p:sp>
        <p:nvSpPr>
          <p:cNvPr id="2" name="CuadroTexto 1">
            <a:extLst>
              <a:ext uri="{FF2B5EF4-FFF2-40B4-BE49-F238E27FC236}">
                <a16:creationId xmlns:a16="http://schemas.microsoft.com/office/drawing/2014/main" id="{5FD942C5-3C00-74AB-5394-D5FBDAB2402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idx="4294967295"/>
          </p:nvPr>
        </p:nvSpPr>
        <p:spPr>
          <a:xfrm>
            <a:off x="1649413" y="72548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Desarrollo del Plan Estratégico de TI</a:t>
            </a:r>
            <a:endParaRPr sz="4000" dirty="0">
              <a:solidFill>
                <a:schemeClr val="tx1"/>
              </a:solidFill>
              <a:latin typeface="Calibri"/>
              <a:ea typeface="Calibri"/>
              <a:cs typeface="Calibri"/>
              <a:sym typeface="Calibri"/>
            </a:endParaRPr>
          </a:p>
        </p:txBody>
      </p:sp>
      <p:pic>
        <p:nvPicPr>
          <p:cNvPr id="314" name="Google Shape;314;p40" descr="Modelo de operación de un negocio con tienda en línea - Smart-ConTech"/>
          <p:cNvPicPr preferRelativeResize="0"/>
          <p:nvPr/>
        </p:nvPicPr>
        <p:blipFill rotWithShape="1">
          <a:blip r:embed="rId3">
            <a:alphaModFix/>
          </a:blip>
          <a:srcRect/>
          <a:stretch/>
        </p:blipFill>
        <p:spPr>
          <a:xfrm>
            <a:off x="2885764" y="1620060"/>
            <a:ext cx="7506321" cy="4345765"/>
          </a:xfrm>
          <a:prstGeom prst="rect">
            <a:avLst/>
          </a:prstGeom>
          <a:noFill/>
          <a:ln>
            <a:noFill/>
          </a:ln>
        </p:spPr>
      </p:pic>
      <p:sp>
        <p:nvSpPr>
          <p:cNvPr id="2" name="CuadroTexto 1">
            <a:extLst>
              <a:ext uri="{FF2B5EF4-FFF2-40B4-BE49-F238E27FC236}">
                <a16:creationId xmlns:a16="http://schemas.microsoft.com/office/drawing/2014/main" id="{D04506A7-4883-01C4-B430-07A17E5D117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de flecha 2">
            <a:extLst>
              <a:ext uri="{FF2B5EF4-FFF2-40B4-BE49-F238E27FC236}">
                <a16:creationId xmlns:a16="http://schemas.microsoft.com/office/drawing/2014/main" id="{2C58D04B-DE95-9313-0FAD-72AA0D2C5532}"/>
              </a:ext>
            </a:extLst>
          </p:cNvPr>
          <p:cNvCxnSpPr>
            <a:cxnSpLocks/>
          </p:cNvCxnSpPr>
          <p:nvPr/>
        </p:nvCxnSpPr>
        <p:spPr>
          <a:xfrm>
            <a:off x="4196436" y="1714670"/>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E6CF3C2-DDFF-3DC6-3D4A-F2A15DD426E2}"/>
              </a:ext>
            </a:extLst>
          </p:cNvPr>
          <p:cNvSpPr txBox="1"/>
          <p:nvPr/>
        </p:nvSpPr>
        <p:spPr>
          <a:xfrm>
            <a:off x="4279036" y="1714670"/>
            <a:ext cx="7723573" cy="2915863"/>
          </a:xfrm>
          <a:prstGeom prst="rect">
            <a:avLst/>
          </a:prstGeom>
          <a:noFill/>
        </p:spPr>
        <p:txBody>
          <a:bodyPr wrap="square" rtlCol="0">
            <a:spAutoFit/>
          </a:bodyPr>
          <a:lstStyle/>
          <a:p>
            <a:pPr marL="0" lvl="0" indent="0" algn="l" rtl="0">
              <a:lnSpc>
                <a:spcPct val="110000"/>
              </a:lnSpc>
              <a:spcBef>
                <a:spcPts val="0"/>
              </a:spcBef>
              <a:spcAft>
                <a:spcPts val="0"/>
              </a:spcAft>
              <a:buClr>
                <a:schemeClr val="dk1"/>
              </a:buClr>
              <a:buSzPts val="2000"/>
              <a:buNone/>
            </a:pPr>
            <a:r>
              <a:rPr lang="es-ES" sz="2400" b="1" dirty="0">
                <a:solidFill>
                  <a:schemeClr val="bg1"/>
                </a:solidFill>
              </a:rPr>
              <a:t>Plan estratégico de tecnologías de información</a:t>
            </a:r>
          </a:p>
          <a:p>
            <a:pPr marL="0" lvl="0" indent="0" algn="l" rtl="0">
              <a:lnSpc>
                <a:spcPct val="110000"/>
              </a:lnSpc>
              <a:spcBef>
                <a:spcPts val="0"/>
              </a:spcBef>
              <a:spcAft>
                <a:spcPts val="0"/>
              </a:spcAft>
              <a:buClr>
                <a:schemeClr val="dk1"/>
              </a:buClr>
              <a:buSzPts val="2000"/>
              <a:buNone/>
            </a:pPr>
            <a:endParaRPr lang="es-ES" sz="2400" b="1" i="1" dirty="0">
              <a:solidFill>
                <a:schemeClr val="bg1"/>
              </a:solidFill>
            </a:endParaRP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Plan estratégico de tecnologías de información.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Activos de tecnologías de información.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Análisis de requerimientos estratégicos.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Desarrollo del Plan Estratégico de TI (PETI).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Diseño del Plan Operativo.</a:t>
            </a:r>
          </a:p>
        </p:txBody>
      </p:sp>
    </p:spTree>
    <p:extLst>
      <p:ext uri="{BB962C8B-B14F-4D97-AF65-F5344CB8AC3E}">
        <p14:creationId xmlns:p14="http://schemas.microsoft.com/office/powerpoint/2010/main" val="2492314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title" idx="4294967295"/>
          </p:nvPr>
        </p:nvSpPr>
        <p:spPr>
          <a:xfrm>
            <a:off x="1373188" y="600075"/>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Desarrollo del Plan Estratégico de TI</a:t>
            </a:r>
            <a:endParaRPr sz="4000">
              <a:solidFill>
                <a:schemeClr val="tx1"/>
              </a:solidFill>
              <a:latin typeface="Calibri"/>
              <a:ea typeface="Calibri"/>
              <a:cs typeface="Calibri"/>
              <a:sym typeface="Calibri"/>
            </a:endParaRPr>
          </a:p>
        </p:txBody>
      </p:sp>
      <p:sp>
        <p:nvSpPr>
          <p:cNvPr id="321" name="Google Shape;321;p41"/>
          <p:cNvSpPr/>
          <p:nvPr/>
        </p:nvSpPr>
        <p:spPr>
          <a:xfrm>
            <a:off x="2846389" y="2015904"/>
            <a:ext cx="7489825" cy="457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Noto Sans Symbols"/>
              <a:buNone/>
            </a:pPr>
            <a:r>
              <a:rPr lang="es-PE" sz="2400" dirty="0">
                <a:solidFill>
                  <a:schemeClr val="dk1"/>
                </a:solidFill>
                <a:latin typeface="Arial"/>
                <a:ea typeface="Arial"/>
                <a:cs typeface="Arial"/>
                <a:sym typeface="Arial"/>
              </a:rPr>
              <a:t>Fase III   : Modelo de TI</a:t>
            </a:r>
            <a:endParaRPr sz="2400" dirty="0">
              <a:solidFill>
                <a:schemeClr val="dk1"/>
              </a:solidFill>
              <a:latin typeface="Arial"/>
              <a:ea typeface="Arial"/>
              <a:cs typeface="Arial"/>
              <a:sym typeface="Arial"/>
            </a:endParaRPr>
          </a:p>
        </p:txBody>
      </p:sp>
      <p:sp>
        <p:nvSpPr>
          <p:cNvPr id="322" name="Google Shape;322;p41"/>
          <p:cNvSpPr txBox="1"/>
          <p:nvPr/>
        </p:nvSpPr>
        <p:spPr>
          <a:xfrm>
            <a:off x="1394710" y="1331110"/>
            <a:ext cx="10454390" cy="720725"/>
          </a:xfrm>
          <a:prstGeom prst="rect">
            <a:avLst/>
          </a:prstGeom>
          <a:noFill/>
          <a:ln>
            <a:noFill/>
          </a:ln>
        </p:spPr>
        <p:txBody>
          <a:bodyPr spcFirstLastPara="1" wrap="square" lIns="91425" tIns="0" rIns="91425" bIns="45700" anchor="t" anchorCtr="0">
            <a:normAutofit fontScale="90000" lnSpcReduction="10000"/>
          </a:bodyPr>
          <a:lstStyle/>
          <a:p>
            <a:pPr marL="0" marR="0" lvl="0" indent="0" algn="l" rtl="0">
              <a:lnSpc>
                <a:spcPct val="90000"/>
              </a:lnSpc>
              <a:spcBef>
                <a:spcPts val="0"/>
              </a:spcBef>
              <a:spcAft>
                <a:spcPts val="0"/>
              </a:spcAft>
              <a:buClr>
                <a:schemeClr val="lt1"/>
              </a:buClr>
              <a:buSzPct val="111111"/>
              <a:buFont typeface="Quattrocento Sans"/>
              <a:buNone/>
            </a:pPr>
            <a:r>
              <a:rPr lang="es-PE" sz="2800" b="0" cap="none" dirty="0">
                <a:solidFill>
                  <a:srgbClr val="0000FF"/>
                </a:solidFill>
                <a:latin typeface="Quattrocento Sans"/>
                <a:ea typeface="Quattrocento Sans"/>
                <a:cs typeface="Quattrocento Sans"/>
                <a:sym typeface="Quattrocento Sans"/>
              </a:rPr>
              <a:t>Metodología de Planeamiento Estratégico de Tecnología de  Información (PETI)</a:t>
            </a:r>
            <a:endParaRPr sz="2800" b="0" cap="none" dirty="0">
              <a:solidFill>
                <a:srgbClr val="0000FF"/>
              </a:solidFill>
              <a:latin typeface="Quattrocento Sans"/>
              <a:ea typeface="Quattrocento Sans"/>
              <a:cs typeface="Quattrocento Sans"/>
              <a:sym typeface="Quattrocento Sans"/>
            </a:endParaRPr>
          </a:p>
        </p:txBody>
      </p:sp>
      <p:sp>
        <p:nvSpPr>
          <p:cNvPr id="323" name="Google Shape;323;p41"/>
          <p:cNvSpPr/>
          <p:nvPr/>
        </p:nvSpPr>
        <p:spPr>
          <a:xfrm>
            <a:off x="1574592" y="2858281"/>
            <a:ext cx="9953469" cy="3088494"/>
          </a:xfrm>
          <a:prstGeom prst="rect">
            <a:avLst/>
          </a:prstGeom>
          <a:noFill/>
          <a:ln>
            <a:noFill/>
          </a:ln>
        </p:spPr>
        <p:txBody>
          <a:bodyPr spcFirstLastPara="1" wrap="square" lIns="91425" tIns="45700" rIns="91425" bIns="45700" anchor="ctr" anchorCtr="0">
            <a:noAutofit/>
          </a:bodyPr>
          <a:lstStyle/>
          <a:p>
            <a:pPr marL="174625" marR="0" lvl="0" indent="-174625" algn="l" rtl="0">
              <a:spcBef>
                <a:spcPts val="0"/>
              </a:spcBef>
              <a:spcAft>
                <a:spcPts val="0"/>
              </a:spcAft>
              <a:buClr>
                <a:schemeClr val="dk1"/>
              </a:buClr>
              <a:buSzPts val="1800"/>
              <a:buFont typeface="Arial"/>
              <a:buNone/>
            </a:pPr>
            <a:r>
              <a:rPr lang="es-PE" sz="1800" dirty="0">
                <a:solidFill>
                  <a:schemeClr val="dk1"/>
                </a:solidFill>
                <a:latin typeface="Arial"/>
                <a:ea typeface="Arial"/>
                <a:cs typeface="Arial"/>
                <a:sym typeface="Arial"/>
              </a:rPr>
              <a:t>Trata del desarrollo de un modelo de TI. </a:t>
            </a:r>
            <a:endParaRPr dirty="0"/>
          </a:p>
          <a:p>
            <a:pPr marL="174625" marR="0" lvl="0" indent="-60325" algn="l" rtl="0">
              <a:spcBef>
                <a:spcPts val="0"/>
              </a:spcBef>
              <a:spcAft>
                <a:spcPts val="0"/>
              </a:spcAft>
              <a:buClr>
                <a:schemeClr val="dk1"/>
              </a:buClr>
              <a:buSzPts val="1800"/>
              <a:buFont typeface="Times New Roman"/>
              <a:buNone/>
            </a:pPr>
            <a:endParaRPr sz="1800" dirty="0">
              <a:solidFill>
                <a:schemeClr val="dk1"/>
              </a:solidFill>
              <a:latin typeface="Arial"/>
              <a:ea typeface="Arial"/>
              <a:cs typeface="Arial"/>
              <a:sym typeface="Arial"/>
            </a:endParaRPr>
          </a:p>
          <a:p>
            <a:pPr marL="174625" marR="0" lvl="0" indent="-174625" algn="l" rtl="0">
              <a:spcBef>
                <a:spcPts val="0"/>
              </a:spcBef>
              <a:spcAft>
                <a:spcPts val="0"/>
              </a:spcAft>
              <a:buClr>
                <a:schemeClr val="dk1"/>
              </a:buClr>
              <a:buSzPts val="1800"/>
              <a:buFont typeface="Arial"/>
              <a:buChar char="•"/>
            </a:pPr>
            <a:r>
              <a:rPr lang="es-PE" sz="1800" dirty="0">
                <a:solidFill>
                  <a:schemeClr val="dk1"/>
                </a:solidFill>
                <a:latin typeface="Arial"/>
                <a:ea typeface="Arial"/>
                <a:cs typeface="Arial"/>
                <a:sym typeface="Arial"/>
              </a:rPr>
              <a:t>En su primer módulo, tiene como objetivo la   transformación   de   las   estrategias   de   negocios   en   una   estrategia   de   TI.   </a:t>
            </a:r>
            <a:endParaRPr dirty="0"/>
          </a:p>
          <a:p>
            <a:pPr marL="174625" marR="0" lvl="0" indent="-174625" algn="l" rtl="0">
              <a:spcBef>
                <a:spcPts val="0"/>
              </a:spcBef>
              <a:spcAft>
                <a:spcPts val="0"/>
              </a:spcAft>
              <a:buClr>
                <a:schemeClr val="dk1"/>
              </a:buClr>
              <a:buSzPts val="1800"/>
              <a:buFont typeface="Arial"/>
              <a:buChar char="•"/>
            </a:pPr>
            <a:r>
              <a:rPr lang="es-PE" sz="1800" dirty="0">
                <a:solidFill>
                  <a:schemeClr val="dk1"/>
                </a:solidFill>
                <a:latin typeface="Arial"/>
                <a:ea typeface="Arial"/>
                <a:cs typeface="Arial"/>
                <a:sym typeface="Arial"/>
              </a:rPr>
              <a:t>Sigue   con   la construcción  de  la  arquitectura  de  sistemas,  que  establece  un  marco  para  la  especificación  de las  aplicaciones  y  la  integración  de  la información.  </a:t>
            </a:r>
            <a:endParaRPr dirty="0"/>
          </a:p>
          <a:p>
            <a:pPr marL="174625" marR="0" lvl="0" indent="-174625" algn="l" rtl="0">
              <a:spcBef>
                <a:spcPts val="0"/>
              </a:spcBef>
              <a:spcAft>
                <a:spcPts val="0"/>
              </a:spcAft>
              <a:buClr>
                <a:schemeClr val="dk1"/>
              </a:buClr>
              <a:buSzPts val="1800"/>
              <a:buFont typeface="Arial"/>
              <a:buChar char="•"/>
            </a:pPr>
            <a:r>
              <a:rPr lang="es-PE" sz="1800" dirty="0">
                <a:solidFill>
                  <a:schemeClr val="dk1"/>
                </a:solidFill>
                <a:latin typeface="Arial"/>
                <a:ea typeface="Arial"/>
                <a:cs typeface="Arial"/>
                <a:sym typeface="Arial"/>
              </a:rPr>
              <a:t>Luego  se  definen  los  elementos  clave  y  las características   esenciales   de   la   arquitectura   tecnológica (hardware   y   comunicaciones),   que establece  la  plataforma  en  la  que  los  sistemas  van  a  funcionar.  </a:t>
            </a:r>
            <a:endParaRPr dirty="0"/>
          </a:p>
          <a:p>
            <a:pPr marL="174625" marR="0" lvl="0" indent="-174625" algn="l" rtl="0">
              <a:spcBef>
                <a:spcPts val="0"/>
              </a:spcBef>
              <a:spcAft>
                <a:spcPts val="0"/>
              </a:spcAft>
              <a:buClr>
                <a:schemeClr val="dk1"/>
              </a:buClr>
              <a:buSzPts val="1800"/>
              <a:buFont typeface="Arial"/>
              <a:buChar char="•"/>
            </a:pPr>
            <a:r>
              <a:rPr lang="es-PE" sz="1800" dirty="0">
                <a:solidFill>
                  <a:schemeClr val="dk1"/>
                </a:solidFill>
                <a:latin typeface="Arial"/>
                <a:ea typeface="Arial"/>
                <a:cs typeface="Arial"/>
                <a:sym typeface="Arial"/>
              </a:rPr>
              <a:t>Continúa  con  el  diseño  en detalle  de  los  modelos  operativos  de  TI,  que  describen  el  funcionamiento  del  área  informática. </a:t>
            </a:r>
            <a:endParaRPr dirty="0"/>
          </a:p>
          <a:p>
            <a:pPr marL="174625" marR="0" lvl="0" indent="-174625" algn="l" rtl="0">
              <a:spcBef>
                <a:spcPts val="0"/>
              </a:spcBef>
              <a:spcAft>
                <a:spcPts val="0"/>
              </a:spcAft>
              <a:buClr>
                <a:schemeClr val="dk1"/>
              </a:buClr>
              <a:buSzPts val="1800"/>
              <a:buFont typeface="Arial"/>
              <a:buChar char="•"/>
            </a:pPr>
            <a:r>
              <a:rPr lang="es-PE" sz="1800" dirty="0">
                <a:solidFill>
                  <a:schemeClr val="dk1"/>
                </a:solidFill>
                <a:latin typeface="Arial"/>
                <a:ea typeface="Arial"/>
                <a:cs typeface="Arial"/>
                <a:sym typeface="Arial"/>
              </a:rPr>
              <a:t>Finaliza   con   la   definición   sobre   la   estructura   de   la   organización   de   TI,   necesaria   para administrar los requerimientos informáticos.</a:t>
            </a:r>
            <a:endParaRPr dirty="0"/>
          </a:p>
        </p:txBody>
      </p:sp>
      <p:sp>
        <p:nvSpPr>
          <p:cNvPr id="2" name="CuadroTexto 1">
            <a:extLst>
              <a:ext uri="{FF2B5EF4-FFF2-40B4-BE49-F238E27FC236}">
                <a16:creationId xmlns:a16="http://schemas.microsoft.com/office/drawing/2014/main" id="{17CC97E9-2685-72A3-9A63-A85D9C7E912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2"/>
          <p:cNvSpPr txBox="1">
            <a:spLocks noGrp="1"/>
          </p:cNvSpPr>
          <p:nvPr>
            <p:ph type="title" idx="4294967295"/>
          </p:nvPr>
        </p:nvSpPr>
        <p:spPr>
          <a:xfrm>
            <a:off x="1620838" y="511175"/>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Desarrollo del Plan Estratégico de TI</a:t>
            </a:r>
            <a:endParaRPr sz="4000" dirty="0">
              <a:solidFill>
                <a:schemeClr val="tx1"/>
              </a:solidFill>
              <a:latin typeface="Calibri"/>
              <a:ea typeface="Calibri"/>
              <a:cs typeface="Calibri"/>
              <a:sym typeface="Calibri"/>
            </a:endParaRPr>
          </a:p>
        </p:txBody>
      </p:sp>
      <p:pic>
        <p:nvPicPr>
          <p:cNvPr id="330" name="Google Shape;330;p42" descr="Modelo de Gestin de TI Ing Vctor Manuel"/>
          <p:cNvPicPr preferRelativeResize="0"/>
          <p:nvPr/>
        </p:nvPicPr>
        <p:blipFill rotWithShape="1">
          <a:blip r:embed="rId3">
            <a:alphaModFix/>
          </a:blip>
          <a:srcRect l="3622" t="14766" r="2850" b="7165"/>
          <a:stretch/>
        </p:blipFill>
        <p:spPr>
          <a:xfrm>
            <a:off x="3075332" y="1217014"/>
            <a:ext cx="7527235" cy="4712298"/>
          </a:xfrm>
          <a:prstGeom prst="rect">
            <a:avLst/>
          </a:prstGeom>
          <a:noFill/>
          <a:ln>
            <a:noFill/>
          </a:ln>
        </p:spPr>
      </p:pic>
      <p:sp>
        <p:nvSpPr>
          <p:cNvPr id="2" name="CuadroTexto 1">
            <a:extLst>
              <a:ext uri="{FF2B5EF4-FFF2-40B4-BE49-F238E27FC236}">
                <a16:creationId xmlns:a16="http://schemas.microsoft.com/office/drawing/2014/main" id="{8D1B3B62-33EC-FAC7-AD2A-E70B60DD64A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3"/>
          <p:cNvSpPr txBox="1">
            <a:spLocks noGrp="1"/>
          </p:cNvSpPr>
          <p:nvPr>
            <p:ph type="title" idx="4294967295"/>
          </p:nvPr>
        </p:nvSpPr>
        <p:spPr>
          <a:xfrm>
            <a:off x="1506538" y="461963"/>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Desarrollo del Plan Estratégico de TI</a:t>
            </a:r>
            <a:endParaRPr sz="4000" dirty="0">
              <a:solidFill>
                <a:schemeClr val="tx1"/>
              </a:solidFill>
              <a:latin typeface="Calibri"/>
              <a:ea typeface="Calibri"/>
              <a:cs typeface="Calibri"/>
              <a:sym typeface="Calibri"/>
            </a:endParaRPr>
          </a:p>
        </p:txBody>
      </p:sp>
      <p:pic>
        <p:nvPicPr>
          <p:cNvPr id="337" name="Google Shape;337;p43"/>
          <p:cNvPicPr preferRelativeResize="0"/>
          <p:nvPr/>
        </p:nvPicPr>
        <p:blipFill rotWithShape="1">
          <a:blip r:embed="rId3">
            <a:alphaModFix/>
          </a:blip>
          <a:srcRect/>
          <a:stretch/>
        </p:blipFill>
        <p:spPr>
          <a:xfrm>
            <a:off x="2925469" y="1168103"/>
            <a:ext cx="7356348" cy="5040282"/>
          </a:xfrm>
          <a:prstGeom prst="rect">
            <a:avLst/>
          </a:prstGeom>
          <a:noFill/>
          <a:ln>
            <a:noFill/>
          </a:ln>
        </p:spPr>
      </p:pic>
      <p:sp>
        <p:nvSpPr>
          <p:cNvPr id="2" name="CuadroTexto 1">
            <a:extLst>
              <a:ext uri="{FF2B5EF4-FFF2-40B4-BE49-F238E27FC236}">
                <a16:creationId xmlns:a16="http://schemas.microsoft.com/office/drawing/2014/main" id="{D81A12AA-FC5A-F121-3D59-B623B7F6BAE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4"/>
          <p:cNvSpPr txBox="1">
            <a:spLocks noGrp="1"/>
          </p:cNvSpPr>
          <p:nvPr>
            <p:ph type="title" idx="4294967295"/>
          </p:nvPr>
        </p:nvSpPr>
        <p:spPr>
          <a:xfrm>
            <a:off x="1868488" y="45878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Desarrollo del Plan Estratégico de TI</a:t>
            </a:r>
            <a:endParaRPr sz="4000" dirty="0">
              <a:solidFill>
                <a:schemeClr val="tx1"/>
              </a:solidFill>
              <a:latin typeface="Calibri"/>
              <a:ea typeface="Calibri"/>
              <a:cs typeface="Calibri"/>
              <a:sym typeface="Calibri"/>
            </a:endParaRPr>
          </a:p>
        </p:txBody>
      </p:sp>
      <p:pic>
        <p:nvPicPr>
          <p:cNvPr id="344" name="Google Shape;344;p44"/>
          <p:cNvPicPr preferRelativeResize="0"/>
          <p:nvPr/>
        </p:nvPicPr>
        <p:blipFill rotWithShape="1">
          <a:blip r:embed="rId3">
            <a:alphaModFix/>
          </a:blip>
          <a:srcRect/>
          <a:stretch/>
        </p:blipFill>
        <p:spPr>
          <a:xfrm>
            <a:off x="3378922" y="1347058"/>
            <a:ext cx="7415356" cy="4648929"/>
          </a:xfrm>
          <a:prstGeom prst="rect">
            <a:avLst/>
          </a:prstGeom>
          <a:noFill/>
          <a:ln>
            <a:noFill/>
          </a:ln>
        </p:spPr>
      </p:pic>
      <p:sp>
        <p:nvSpPr>
          <p:cNvPr id="2" name="CuadroTexto 1">
            <a:extLst>
              <a:ext uri="{FF2B5EF4-FFF2-40B4-BE49-F238E27FC236}">
                <a16:creationId xmlns:a16="http://schemas.microsoft.com/office/drawing/2014/main" id="{724CC65D-03A3-B0A9-9B15-593A84919B6F}"/>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5"/>
          <p:cNvSpPr txBox="1">
            <a:spLocks noGrp="1"/>
          </p:cNvSpPr>
          <p:nvPr>
            <p:ph type="title" idx="4294967295"/>
          </p:nvPr>
        </p:nvSpPr>
        <p:spPr>
          <a:xfrm>
            <a:off x="1773238" y="644525"/>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Desarrollo del Plan Estratégico de TI</a:t>
            </a:r>
            <a:endParaRPr sz="4000">
              <a:solidFill>
                <a:schemeClr val="tx1"/>
              </a:solidFill>
              <a:latin typeface="Calibri"/>
              <a:ea typeface="Calibri"/>
              <a:cs typeface="Calibri"/>
              <a:sym typeface="Calibri"/>
            </a:endParaRPr>
          </a:p>
        </p:txBody>
      </p:sp>
      <p:sp>
        <p:nvSpPr>
          <p:cNvPr id="351" name="Google Shape;351;p45"/>
          <p:cNvSpPr/>
          <p:nvPr/>
        </p:nvSpPr>
        <p:spPr>
          <a:xfrm>
            <a:off x="3025099" y="1531445"/>
            <a:ext cx="7489825" cy="70630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2400"/>
              <a:buFont typeface="Noto Sans Symbols"/>
              <a:buNone/>
            </a:pPr>
            <a:r>
              <a:rPr lang="es-PE" sz="2400" dirty="0">
                <a:solidFill>
                  <a:schemeClr val="dk1"/>
                </a:solidFill>
                <a:latin typeface="Arial"/>
                <a:ea typeface="Arial"/>
                <a:cs typeface="Arial"/>
                <a:sym typeface="Arial"/>
              </a:rPr>
              <a:t>Fase IV   :  Modelo de Planeación</a:t>
            </a:r>
            <a:endParaRPr dirty="0"/>
          </a:p>
          <a:p>
            <a:pPr marL="0" marR="0" lvl="0" indent="0" algn="ctr" rtl="0">
              <a:spcBef>
                <a:spcPts val="0"/>
              </a:spcBef>
              <a:spcAft>
                <a:spcPts val="0"/>
              </a:spcAft>
              <a:buClr>
                <a:schemeClr val="dk1"/>
              </a:buClr>
              <a:buSzPts val="2400"/>
              <a:buFont typeface="Noto Sans Symbols"/>
              <a:buNone/>
            </a:pPr>
            <a:endParaRPr sz="2400" dirty="0">
              <a:solidFill>
                <a:schemeClr val="dk1"/>
              </a:solidFill>
              <a:latin typeface="Arial"/>
              <a:ea typeface="Arial"/>
              <a:cs typeface="Arial"/>
              <a:sym typeface="Arial"/>
            </a:endParaRPr>
          </a:p>
        </p:txBody>
      </p:sp>
      <p:sp>
        <p:nvSpPr>
          <p:cNvPr id="352" name="Google Shape;352;p45"/>
          <p:cNvSpPr/>
          <p:nvPr/>
        </p:nvSpPr>
        <p:spPr>
          <a:xfrm>
            <a:off x="2273735" y="2328416"/>
            <a:ext cx="9435229" cy="3389410"/>
          </a:xfrm>
          <a:prstGeom prst="rect">
            <a:avLst/>
          </a:prstGeom>
          <a:noFill/>
          <a:ln>
            <a:noFill/>
          </a:ln>
        </p:spPr>
        <p:txBody>
          <a:bodyPr spcFirstLastPara="1" wrap="square" lIns="91425" tIns="45700" rIns="91425" bIns="45700" anchor="ctr" anchorCtr="0">
            <a:noAutofit/>
          </a:bodyPr>
          <a:lstStyle/>
          <a:p>
            <a:pPr marL="174625" marR="0" lvl="0" indent="-174625" algn="l" rtl="0">
              <a:spcBef>
                <a:spcPts val="0"/>
              </a:spcBef>
              <a:spcAft>
                <a:spcPts val="0"/>
              </a:spcAft>
              <a:buClr>
                <a:schemeClr val="dk1"/>
              </a:buClr>
              <a:buSzPts val="2000"/>
              <a:buFont typeface="Arial"/>
              <a:buNone/>
            </a:pPr>
            <a:r>
              <a:rPr lang="es-PE" sz="2000" dirty="0">
                <a:solidFill>
                  <a:schemeClr val="dk1"/>
                </a:solidFill>
                <a:latin typeface="Arial"/>
                <a:ea typeface="Arial"/>
                <a:cs typeface="Arial"/>
                <a:sym typeface="Arial"/>
              </a:rPr>
              <a:t>Se concentra en la elaboración de un modelo de planeación: </a:t>
            </a:r>
            <a:endParaRPr dirty="0"/>
          </a:p>
          <a:p>
            <a:pPr marL="174625" marR="0" lvl="0" indent="-47625" algn="l" rtl="0">
              <a:spcBef>
                <a:spcPts val="0"/>
              </a:spcBef>
              <a:spcAft>
                <a:spcPts val="0"/>
              </a:spcAft>
              <a:buClr>
                <a:schemeClr val="dk1"/>
              </a:buClr>
              <a:buSzPts val="2000"/>
              <a:buFont typeface="Times New Roman"/>
              <a:buNone/>
            </a:pPr>
            <a:endParaRPr sz="2000" dirty="0">
              <a:solidFill>
                <a:schemeClr val="dk1"/>
              </a:solidFill>
              <a:latin typeface="Arial"/>
              <a:ea typeface="Arial"/>
              <a:cs typeface="Arial"/>
              <a:sym typeface="Arial"/>
            </a:endParaRPr>
          </a:p>
          <a:p>
            <a:pPr marL="174625" marR="0" lvl="0" indent="-174625" algn="l" rtl="0">
              <a:spcBef>
                <a:spcPts val="0"/>
              </a:spcBef>
              <a:spcAft>
                <a:spcPts val="0"/>
              </a:spcAft>
              <a:buClr>
                <a:schemeClr val="dk1"/>
              </a:buClr>
              <a:buSzPts val="2000"/>
              <a:buFont typeface="Arial"/>
              <a:buChar char="•"/>
            </a:pPr>
            <a:r>
              <a:rPr lang="es-PE" sz="2000" dirty="0">
                <a:solidFill>
                  <a:schemeClr val="dk1"/>
                </a:solidFill>
                <a:latin typeface="Arial"/>
                <a:ea typeface="Arial"/>
                <a:cs typeface="Arial"/>
                <a:sym typeface="Arial"/>
              </a:rPr>
              <a:t>Primero se establecen las  prioridades  para  la  implantación  de  la  TI  y  los  procesos  operativos.  </a:t>
            </a:r>
            <a:endParaRPr dirty="0"/>
          </a:p>
          <a:p>
            <a:pPr marL="174625" marR="0" lvl="0" indent="-174625" algn="l" rtl="0">
              <a:spcBef>
                <a:spcPts val="0"/>
              </a:spcBef>
              <a:spcAft>
                <a:spcPts val="0"/>
              </a:spcAft>
              <a:buClr>
                <a:schemeClr val="dk1"/>
              </a:buClr>
              <a:buSzPts val="2000"/>
              <a:buFont typeface="Arial"/>
              <a:buChar char="•"/>
            </a:pPr>
            <a:r>
              <a:rPr lang="es-PE" sz="2000" dirty="0">
                <a:solidFill>
                  <a:schemeClr val="dk1"/>
                </a:solidFill>
                <a:latin typeface="Arial"/>
                <a:ea typeface="Arial"/>
                <a:cs typeface="Arial"/>
                <a:sym typeface="Arial"/>
              </a:rPr>
              <a:t>Luego  se  define  un plan  de  implantación,  que  determina  el  orden  de  desarrollo  de  los  proyectos  de  negocios  / organización  y  de  TI.</a:t>
            </a:r>
            <a:endParaRPr dirty="0"/>
          </a:p>
          <a:p>
            <a:pPr marL="174625" marR="0" lvl="0" indent="-174625" algn="l" rtl="0">
              <a:spcBef>
                <a:spcPts val="0"/>
              </a:spcBef>
              <a:spcAft>
                <a:spcPts val="0"/>
              </a:spcAft>
              <a:buClr>
                <a:schemeClr val="dk1"/>
              </a:buClr>
              <a:buSzPts val="2000"/>
              <a:buFont typeface="Arial"/>
              <a:buChar char="•"/>
            </a:pPr>
            <a:r>
              <a:rPr lang="es-PE" sz="2000" dirty="0">
                <a:solidFill>
                  <a:schemeClr val="dk1"/>
                </a:solidFill>
                <a:latin typeface="Arial"/>
                <a:ea typeface="Arial"/>
                <a:cs typeface="Arial"/>
                <a:sym typeface="Arial"/>
              </a:rPr>
              <a:t>Continúa  con  un  estudio  de  la  recuperación  de  la  inversión,  a  través  de un  análisis  costo  /  beneficio.  </a:t>
            </a:r>
            <a:endParaRPr dirty="0"/>
          </a:p>
          <a:p>
            <a:pPr marL="174625" marR="0" lvl="0" indent="-174625" algn="l" rtl="0">
              <a:spcBef>
                <a:spcPts val="0"/>
              </a:spcBef>
              <a:spcAft>
                <a:spcPts val="0"/>
              </a:spcAft>
              <a:buClr>
                <a:schemeClr val="dk1"/>
              </a:buClr>
              <a:buSzPts val="2000"/>
              <a:buFont typeface="Arial"/>
              <a:buChar char="•"/>
            </a:pPr>
            <a:r>
              <a:rPr lang="es-PE" sz="2000" dirty="0">
                <a:solidFill>
                  <a:schemeClr val="dk1"/>
                </a:solidFill>
                <a:latin typeface="Arial"/>
                <a:ea typeface="Arial"/>
                <a:cs typeface="Arial"/>
                <a:sym typeface="Arial"/>
              </a:rPr>
              <a:t>Todo  el  proceso  finaliza  con  un  estudio  de  administración  del riesgo,  que  se  encarga  de  reconocer  la  existencia  de  amenazas  que  puedan  poner  en  peligro  el éxito del PETI.</a:t>
            </a:r>
            <a:endParaRPr dirty="0"/>
          </a:p>
        </p:txBody>
      </p:sp>
      <p:sp>
        <p:nvSpPr>
          <p:cNvPr id="2" name="CuadroTexto 1">
            <a:extLst>
              <a:ext uri="{FF2B5EF4-FFF2-40B4-BE49-F238E27FC236}">
                <a16:creationId xmlns:a16="http://schemas.microsoft.com/office/drawing/2014/main" id="{0FF146C6-331A-401C-CEEC-92A0DCF7C07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6"/>
          <p:cNvSpPr txBox="1">
            <a:spLocks noGrp="1"/>
          </p:cNvSpPr>
          <p:nvPr>
            <p:ph type="title" idx="4294967295"/>
          </p:nvPr>
        </p:nvSpPr>
        <p:spPr>
          <a:xfrm>
            <a:off x="1830388" y="38893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Desarrollo del Plan Estratégico de TI</a:t>
            </a:r>
            <a:endParaRPr sz="4000" dirty="0">
              <a:solidFill>
                <a:schemeClr val="tx1"/>
              </a:solidFill>
              <a:latin typeface="Calibri"/>
              <a:ea typeface="Calibri"/>
              <a:cs typeface="Calibri"/>
              <a:sym typeface="Calibri"/>
            </a:endParaRPr>
          </a:p>
        </p:txBody>
      </p:sp>
      <p:pic>
        <p:nvPicPr>
          <p:cNvPr id="359" name="Google Shape;359;p46" descr="Interfaz de usuario gráfica&#10;&#10;Descripción generada automáticamente"/>
          <p:cNvPicPr preferRelativeResize="0"/>
          <p:nvPr/>
        </p:nvPicPr>
        <p:blipFill rotWithShape="1">
          <a:blip r:embed="rId3">
            <a:alphaModFix/>
          </a:blip>
          <a:srcRect l="27609" t="23368" r="29374" b="20372"/>
          <a:stretch/>
        </p:blipFill>
        <p:spPr>
          <a:xfrm>
            <a:off x="3433045" y="1094661"/>
            <a:ext cx="6944139" cy="5106114"/>
          </a:xfrm>
          <a:prstGeom prst="rect">
            <a:avLst/>
          </a:prstGeom>
          <a:noFill/>
          <a:ln>
            <a:noFill/>
          </a:ln>
        </p:spPr>
      </p:pic>
      <p:sp>
        <p:nvSpPr>
          <p:cNvPr id="2" name="CuadroTexto 1">
            <a:extLst>
              <a:ext uri="{FF2B5EF4-FFF2-40B4-BE49-F238E27FC236}">
                <a16:creationId xmlns:a16="http://schemas.microsoft.com/office/drawing/2014/main" id="{0F46A54D-7799-E300-7F7B-061D22FF4A6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idx="4294967295"/>
          </p:nvPr>
        </p:nvSpPr>
        <p:spPr>
          <a:xfrm>
            <a:off x="2620963" y="517525"/>
            <a:ext cx="8999537"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Desarrollo del Plan Estratégico de TI</a:t>
            </a:r>
            <a:endParaRPr sz="4000" dirty="0">
              <a:solidFill>
                <a:schemeClr val="tx1"/>
              </a:solidFill>
              <a:latin typeface="Calibri"/>
              <a:ea typeface="Calibri"/>
              <a:cs typeface="Calibri"/>
              <a:sym typeface="Calibri"/>
            </a:endParaRPr>
          </a:p>
        </p:txBody>
      </p:sp>
      <p:pic>
        <p:nvPicPr>
          <p:cNvPr id="366" name="Google Shape;366;p47" descr="Dibujo de ingeniería&#10;&#10;Descripción generada automáticamente"/>
          <p:cNvPicPr preferRelativeResize="0"/>
          <p:nvPr/>
        </p:nvPicPr>
        <p:blipFill rotWithShape="1">
          <a:blip r:embed="rId3">
            <a:alphaModFix/>
          </a:blip>
          <a:srcRect l="24783" t="19695" r="30761" b="9931"/>
          <a:stretch/>
        </p:blipFill>
        <p:spPr>
          <a:xfrm>
            <a:off x="3528467" y="1433278"/>
            <a:ext cx="5981076" cy="4907197"/>
          </a:xfrm>
          <a:prstGeom prst="rect">
            <a:avLst/>
          </a:prstGeom>
          <a:noFill/>
          <a:ln>
            <a:noFill/>
          </a:ln>
        </p:spPr>
      </p:pic>
      <p:sp>
        <p:nvSpPr>
          <p:cNvPr id="2" name="CuadroTexto 1">
            <a:extLst>
              <a:ext uri="{FF2B5EF4-FFF2-40B4-BE49-F238E27FC236}">
                <a16:creationId xmlns:a16="http://schemas.microsoft.com/office/drawing/2014/main" id="{CA74EFEE-886D-1461-B905-4115930CB3DF}"/>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8"/>
          <p:cNvSpPr txBox="1">
            <a:spLocks noGrp="1"/>
          </p:cNvSpPr>
          <p:nvPr>
            <p:ph type="title" idx="4294967295"/>
          </p:nvPr>
        </p:nvSpPr>
        <p:spPr>
          <a:xfrm>
            <a:off x="1497013" y="571500"/>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Desarrollo del Plan Estratégico de TI</a:t>
            </a:r>
            <a:endParaRPr sz="4000" dirty="0">
              <a:solidFill>
                <a:schemeClr val="tx1"/>
              </a:solidFill>
              <a:latin typeface="Calibri"/>
              <a:ea typeface="Calibri"/>
              <a:cs typeface="Calibri"/>
              <a:sym typeface="Calibri"/>
            </a:endParaRPr>
          </a:p>
        </p:txBody>
      </p:sp>
      <p:sp>
        <p:nvSpPr>
          <p:cNvPr id="373" name="Google Shape;373;p48"/>
          <p:cNvSpPr/>
          <p:nvPr/>
        </p:nvSpPr>
        <p:spPr>
          <a:xfrm>
            <a:off x="1876067" y="2118298"/>
            <a:ext cx="9678116" cy="359763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Arial"/>
              <a:buNone/>
            </a:pPr>
            <a:r>
              <a:rPr lang="es-PE" sz="2400" b="1" i="1" dirty="0">
                <a:solidFill>
                  <a:schemeClr val="dk1"/>
                </a:solidFill>
                <a:latin typeface="Arial"/>
                <a:ea typeface="Arial"/>
                <a:cs typeface="Arial"/>
                <a:sym typeface="Arial"/>
              </a:rPr>
              <a:t>En resumen…</a:t>
            </a:r>
            <a:endParaRPr sz="2400" b="1" i="1"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2400"/>
              <a:buFont typeface="Arial"/>
              <a:buNone/>
            </a:pPr>
            <a:r>
              <a:rPr lang="es-PE" sz="2400" dirty="0">
                <a:solidFill>
                  <a:schemeClr val="dk1"/>
                </a:solidFill>
                <a:latin typeface="Arial"/>
                <a:ea typeface="Arial"/>
                <a:cs typeface="Arial"/>
                <a:sym typeface="Arial"/>
              </a:rPr>
              <a:t>Cuando se utilizan las tecnologías de información de acuerdo a las necesidades de corto plazo del departamento de informática o de algunas áreas de negocio, sin tener en cuenta la visión, misión y estrategias que la alta dirección quiere implementar en el negocio, dichas iniciativas de TI no llegan a entregar los beneficios estimados en un principio, originando así un quiebre en las expectativas de todas las partes interesadas (alta dirección, gerencias del negocio, gerencia de informática, etc.). </a:t>
            </a:r>
            <a:endParaRPr dirty="0"/>
          </a:p>
          <a:p>
            <a:pPr marL="0" marR="0" lvl="0" indent="0" algn="l" rtl="0">
              <a:spcBef>
                <a:spcPts val="0"/>
              </a:spcBef>
              <a:spcAft>
                <a:spcPts val="0"/>
              </a:spcAft>
              <a:buClr>
                <a:schemeClr val="dk1"/>
              </a:buClr>
              <a:buSzPts val="2400"/>
              <a:buFont typeface="Arial"/>
              <a:buNone/>
            </a:pPr>
            <a:r>
              <a:rPr lang="es-PE" sz="2400" dirty="0">
                <a:solidFill>
                  <a:schemeClr val="dk1"/>
                </a:solidFill>
                <a:latin typeface="Arial"/>
                <a:ea typeface="Arial"/>
                <a:cs typeface="Arial"/>
                <a:sym typeface="Arial"/>
              </a:rPr>
              <a:t>De ahí la importancia de contar con un plan maestro, es decir, un </a:t>
            </a:r>
            <a:r>
              <a:rPr lang="es-PE" sz="2400" b="1" dirty="0">
                <a:solidFill>
                  <a:srgbClr val="FF0000"/>
                </a:solidFill>
                <a:latin typeface="Arial"/>
                <a:ea typeface="Arial"/>
                <a:cs typeface="Arial"/>
                <a:sym typeface="Arial"/>
              </a:rPr>
              <a:t>Plan Estratégico de Tecnologías de Información</a:t>
            </a:r>
            <a:r>
              <a:rPr lang="es-PE" sz="2400" dirty="0">
                <a:solidFill>
                  <a:schemeClr val="dk1"/>
                </a:solidFill>
                <a:latin typeface="Arial"/>
                <a:ea typeface="Arial"/>
                <a:cs typeface="Arial"/>
                <a:sym typeface="Arial"/>
              </a:rPr>
              <a:t>.</a:t>
            </a:r>
            <a:endParaRPr sz="2400" dirty="0">
              <a:solidFill>
                <a:schemeClr val="dk1"/>
              </a:solidFill>
              <a:latin typeface="Arial"/>
              <a:ea typeface="Arial"/>
              <a:cs typeface="Arial"/>
              <a:sym typeface="Arial"/>
            </a:endParaRPr>
          </a:p>
        </p:txBody>
      </p:sp>
      <p:sp>
        <p:nvSpPr>
          <p:cNvPr id="374" name="Google Shape;374;p48"/>
          <p:cNvSpPr txBox="1"/>
          <p:nvPr/>
        </p:nvSpPr>
        <p:spPr>
          <a:xfrm>
            <a:off x="2393950" y="1277391"/>
            <a:ext cx="8642350" cy="720725"/>
          </a:xfrm>
          <a:prstGeom prst="rect">
            <a:avLst/>
          </a:prstGeom>
          <a:noFill/>
          <a:ln>
            <a:noFill/>
          </a:ln>
        </p:spPr>
        <p:txBody>
          <a:bodyPr spcFirstLastPara="1" wrap="square" lIns="91425" tIns="0" rIns="91425" bIns="45700" anchor="t" anchorCtr="0">
            <a:normAutofit fontScale="90000" lnSpcReduction="10000"/>
          </a:bodyPr>
          <a:lstStyle/>
          <a:p>
            <a:pPr marL="0" marR="0" lvl="0" indent="0" algn="l" rtl="0">
              <a:lnSpc>
                <a:spcPct val="90000"/>
              </a:lnSpc>
              <a:spcBef>
                <a:spcPts val="0"/>
              </a:spcBef>
              <a:spcAft>
                <a:spcPts val="0"/>
              </a:spcAft>
              <a:buClr>
                <a:schemeClr val="lt1"/>
              </a:buClr>
              <a:buSzPct val="111111"/>
              <a:buFont typeface="Quattrocento Sans"/>
              <a:buNone/>
            </a:pPr>
            <a:r>
              <a:rPr lang="es-PE" sz="2800" b="0" cap="none" dirty="0">
                <a:solidFill>
                  <a:srgbClr val="0000FF"/>
                </a:solidFill>
                <a:latin typeface="Quattrocento Sans"/>
                <a:ea typeface="Quattrocento Sans"/>
                <a:cs typeface="Quattrocento Sans"/>
                <a:sym typeface="Quattrocento Sans"/>
              </a:rPr>
              <a:t>Metodología de Planeamiento Estratégico de Tecnología de  Información (PETI)</a:t>
            </a:r>
            <a:endParaRPr sz="2800" b="0" cap="none" dirty="0">
              <a:solidFill>
                <a:srgbClr val="0000FF"/>
              </a:solidFill>
              <a:latin typeface="Quattrocento Sans"/>
              <a:ea typeface="Quattrocento Sans"/>
              <a:cs typeface="Quattrocento Sans"/>
              <a:sym typeface="Quattrocento Sans"/>
            </a:endParaRPr>
          </a:p>
        </p:txBody>
      </p:sp>
      <p:sp>
        <p:nvSpPr>
          <p:cNvPr id="2" name="CuadroTexto 1">
            <a:extLst>
              <a:ext uri="{FF2B5EF4-FFF2-40B4-BE49-F238E27FC236}">
                <a16:creationId xmlns:a16="http://schemas.microsoft.com/office/drawing/2014/main" id="{06B7B5C2-D817-9B6E-D609-CD6E7758DD7F}"/>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9"/>
          <p:cNvSpPr txBox="1">
            <a:spLocks noGrp="1"/>
          </p:cNvSpPr>
          <p:nvPr>
            <p:ph type="title" idx="4294967295"/>
          </p:nvPr>
        </p:nvSpPr>
        <p:spPr>
          <a:xfrm>
            <a:off x="1582738" y="608013"/>
            <a:ext cx="9894887"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Diseño del Plan Operativo</a:t>
            </a:r>
            <a:endParaRPr sz="4000" dirty="0">
              <a:solidFill>
                <a:schemeClr val="tx1"/>
              </a:solidFill>
              <a:latin typeface="Calibri"/>
              <a:ea typeface="Calibri"/>
              <a:cs typeface="Calibri"/>
              <a:sym typeface="Calibri"/>
            </a:endParaRPr>
          </a:p>
        </p:txBody>
      </p:sp>
      <p:sp>
        <p:nvSpPr>
          <p:cNvPr id="380" name="Google Shape;380;p49"/>
          <p:cNvSpPr txBox="1">
            <a:spLocks noGrp="1"/>
          </p:cNvSpPr>
          <p:nvPr>
            <p:ph type="body" idx="4294967295"/>
          </p:nvPr>
        </p:nvSpPr>
        <p:spPr>
          <a:xfrm>
            <a:off x="1666875" y="1692275"/>
            <a:ext cx="9972675" cy="4032250"/>
          </a:xfrm>
          <a:prstGeom prst="rect">
            <a:avLst/>
          </a:prstGeom>
          <a:noFill/>
          <a:ln>
            <a:noFill/>
          </a:ln>
        </p:spPr>
        <p:txBody>
          <a:bodyPr spcFirstLastPara="1" wrap="square" lIns="121900" tIns="60925" rIns="121900" bIns="60925" anchor="t" anchorCtr="0">
            <a:normAutofit fontScale="92500" lnSpcReduction="10000"/>
          </a:bodyPr>
          <a:lstStyle/>
          <a:p>
            <a:pPr marL="0" lvl="0" indent="0" algn="l" rtl="0">
              <a:lnSpc>
                <a:spcPct val="110000"/>
              </a:lnSpc>
              <a:spcBef>
                <a:spcPts val="0"/>
              </a:spcBef>
              <a:spcAft>
                <a:spcPts val="0"/>
              </a:spcAft>
              <a:buClr>
                <a:schemeClr val="dk1"/>
              </a:buClr>
              <a:buSzPts val="2000"/>
              <a:buNone/>
            </a:pPr>
            <a:r>
              <a:rPr lang="es-PE" b="1" dirty="0"/>
              <a:t>Plan estratégico de tecnologías de información</a:t>
            </a:r>
            <a:endParaRPr dirty="0"/>
          </a:p>
          <a:p>
            <a:pPr marL="457200" lvl="0" indent="-457200" algn="l" rtl="0">
              <a:lnSpc>
                <a:spcPct val="110000"/>
              </a:lnSpc>
              <a:spcBef>
                <a:spcPts val="0"/>
              </a:spcBef>
              <a:spcAft>
                <a:spcPts val="0"/>
              </a:spcAft>
              <a:buClr>
                <a:schemeClr val="dk1"/>
              </a:buClr>
              <a:buSzPts val="2000"/>
              <a:buChar char="•"/>
            </a:pPr>
            <a:r>
              <a:rPr lang="es-PE" dirty="0"/>
              <a:t>Catálogo de proyectos de TI</a:t>
            </a:r>
            <a:endParaRPr dirty="0"/>
          </a:p>
          <a:p>
            <a:pPr marL="1066785" lvl="1" indent="-457200" algn="l" rtl="0">
              <a:lnSpc>
                <a:spcPct val="110000"/>
              </a:lnSpc>
              <a:spcBef>
                <a:spcPts val="0"/>
              </a:spcBef>
              <a:spcAft>
                <a:spcPts val="0"/>
              </a:spcAft>
              <a:buClr>
                <a:schemeClr val="dk1"/>
              </a:buClr>
              <a:buSzPts val="2000"/>
              <a:buChar char="o"/>
            </a:pPr>
            <a:r>
              <a:rPr lang="es-PE" dirty="0"/>
              <a:t>Desarrollo</a:t>
            </a:r>
            <a:endParaRPr dirty="0"/>
          </a:p>
          <a:p>
            <a:pPr marL="1066785" lvl="1" indent="-457200" algn="l" rtl="0">
              <a:lnSpc>
                <a:spcPct val="110000"/>
              </a:lnSpc>
              <a:spcBef>
                <a:spcPts val="0"/>
              </a:spcBef>
              <a:spcAft>
                <a:spcPts val="0"/>
              </a:spcAft>
              <a:buClr>
                <a:schemeClr val="dk1"/>
              </a:buClr>
              <a:buSzPts val="2000"/>
              <a:buChar char="o"/>
            </a:pPr>
            <a:r>
              <a:rPr lang="es-PE" dirty="0"/>
              <a:t>Adquisición</a:t>
            </a:r>
            <a:endParaRPr dirty="0"/>
          </a:p>
          <a:p>
            <a:pPr marL="1066785" lvl="1" indent="-457200" algn="l" rtl="0">
              <a:lnSpc>
                <a:spcPct val="110000"/>
              </a:lnSpc>
              <a:spcBef>
                <a:spcPts val="0"/>
              </a:spcBef>
              <a:spcAft>
                <a:spcPts val="0"/>
              </a:spcAft>
              <a:buClr>
                <a:schemeClr val="dk1"/>
              </a:buClr>
              <a:buSzPts val="2000"/>
              <a:buChar char="o"/>
            </a:pPr>
            <a:r>
              <a:rPr lang="es-PE" dirty="0"/>
              <a:t>Capacitación</a:t>
            </a:r>
            <a:endParaRPr dirty="0"/>
          </a:p>
          <a:p>
            <a:pPr marL="1066785" lvl="1" indent="-457200" algn="l" rtl="0">
              <a:lnSpc>
                <a:spcPct val="110000"/>
              </a:lnSpc>
              <a:spcBef>
                <a:spcPts val="0"/>
              </a:spcBef>
              <a:spcAft>
                <a:spcPts val="0"/>
              </a:spcAft>
              <a:buClr>
                <a:schemeClr val="dk1"/>
              </a:buClr>
              <a:buSzPts val="2000"/>
              <a:buChar char="o"/>
            </a:pPr>
            <a:r>
              <a:rPr lang="es-PE" dirty="0"/>
              <a:t>Mejora continua</a:t>
            </a:r>
            <a:endParaRPr dirty="0"/>
          </a:p>
          <a:p>
            <a:pPr marL="457200" lvl="0" indent="-457200" algn="l" rtl="0">
              <a:lnSpc>
                <a:spcPct val="110000"/>
              </a:lnSpc>
              <a:spcBef>
                <a:spcPts val="0"/>
              </a:spcBef>
              <a:spcAft>
                <a:spcPts val="0"/>
              </a:spcAft>
              <a:buClr>
                <a:schemeClr val="dk1"/>
              </a:buClr>
              <a:buSzPts val="2000"/>
              <a:buChar char="•"/>
            </a:pPr>
            <a:r>
              <a:rPr lang="es-PE" dirty="0"/>
              <a:t>Presupuesto anual</a:t>
            </a:r>
            <a:endParaRPr dirty="0"/>
          </a:p>
          <a:p>
            <a:pPr marL="457200" lvl="0" indent="-457200" algn="l" rtl="0">
              <a:lnSpc>
                <a:spcPct val="110000"/>
              </a:lnSpc>
              <a:spcBef>
                <a:spcPts val="0"/>
              </a:spcBef>
              <a:spcAft>
                <a:spcPts val="0"/>
              </a:spcAft>
              <a:buClr>
                <a:schemeClr val="dk1"/>
              </a:buClr>
              <a:buSzPts val="2000"/>
              <a:buChar char="•"/>
            </a:pPr>
            <a:r>
              <a:rPr lang="es-PE" dirty="0"/>
              <a:t>Metas anuales</a:t>
            </a:r>
            <a:endParaRPr dirty="0"/>
          </a:p>
          <a:p>
            <a:pPr marL="457200" lvl="0" indent="-457200" algn="l" rtl="0">
              <a:lnSpc>
                <a:spcPct val="110000"/>
              </a:lnSpc>
              <a:spcBef>
                <a:spcPts val="0"/>
              </a:spcBef>
              <a:spcAft>
                <a:spcPts val="0"/>
              </a:spcAft>
              <a:buClr>
                <a:schemeClr val="dk1"/>
              </a:buClr>
              <a:buSzPts val="2000"/>
              <a:buChar char="•"/>
            </a:pPr>
            <a:r>
              <a:rPr lang="es-PE" dirty="0"/>
              <a:t>Contribuyen al PETI</a:t>
            </a:r>
            <a:endParaRPr dirty="0"/>
          </a:p>
          <a:p>
            <a:pPr marL="457200" lvl="0" indent="-457200" algn="l" rtl="0">
              <a:lnSpc>
                <a:spcPct val="110000"/>
              </a:lnSpc>
              <a:spcBef>
                <a:spcPts val="0"/>
              </a:spcBef>
              <a:spcAft>
                <a:spcPts val="0"/>
              </a:spcAft>
              <a:buClr>
                <a:schemeClr val="dk1"/>
              </a:buClr>
              <a:buSzPts val="2000"/>
              <a:buChar char="•"/>
            </a:pPr>
            <a:r>
              <a:rPr lang="es-PE" dirty="0"/>
              <a:t>Gestión de proyectos</a:t>
            </a:r>
            <a:endParaRPr dirty="0"/>
          </a:p>
        </p:txBody>
      </p:sp>
      <p:sp>
        <p:nvSpPr>
          <p:cNvPr id="381" name="Google Shape;381;p49"/>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PE"/>
              <a:t>38</a:t>
            </a:fld>
            <a:endParaRPr/>
          </a:p>
        </p:txBody>
      </p:sp>
      <p:sp>
        <p:nvSpPr>
          <p:cNvPr id="2" name="CuadroTexto 1">
            <a:extLst>
              <a:ext uri="{FF2B5EF4-FFF2-40B4-BE49-F238E27FC236}">
                <a16:creationId xmlns:a16="http://schemas.microsoft.com/office/drawing/2014/main" id="{4DEBC075-7D1D-0FB8-EEB4-434F0EB21D6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0"/>
          <p:cNvSpPr txBox="1">
            <a:spLocks noGrp="1"/>
          </p:cNvSpPr>
          <p:nvPr>
            <p:ph type="title" idx="4294967295"/>
          </p:nvPr>
        </p:nvSpPr>
        <p:spPr>
          <a:xfrm>
            <a:off x="1428750" y="561975"/>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Diseño del Plan Operativo</a:t>
            </a:r>
            <a:endParaRPr sz="4000">
              <a:solidFill>
                <a:schemeClr val="tx1"/>
              </a:solidFill>
              <a:latin typeface="Calibri"/>
              <a:ea typeface="Calibri"/>
              <a:cs typeface="Calibri"/>
              <a:sym typeface="Calibri"/>
            </a:endParaRPr>
          </a:p>
        </p:txBody>
      </p:sp>
      <p:sp>
        <p:nvSpPr>
          <p:cNvPr id="388" name="Google Shape;388;p50"/>
          <p:cNvSpPr txBox="1"/>
          <p:nvPr/>
        </p:nvSpPr>
        <p:spPr>
          <a:xfrm>
            <a:off x="2033602" y="2077719"/>
            <a:ext cx="3306635" cy="490541"/>
          </a:xfrm>
          <a:prstGeom prst="rect">
            <a:avLst/>
          </a:prstGeom>
          <a:noFill/>
          <a:ln>
            <a:noFill/>
          </a:ln>
        </p:spPr>
        <p:txBody>
          <a:bodyPr spcFirstLastPara="1" wrap="square" lIns="91425" tIns="0" rIns="91425" bIns="45700" anchor="t" anchorCtr="0">
            <a:noAutofit/>
          </a:bodyPr>
          <a:lstStyle/>
          <a:p>
            <a:pPr marL="0" marR="0" lvl="0" indent="0" algn="l" rtl="0">
              <a:lnSpc>
                <a:spcPct val="90000"/>
              </a:lnSpc>
              <a:spcBef>
                <a:spcPts val="0"/>
              </a:spcBef>
              <a:spcAft>
                <a:spcPts val="0"/>
              </a:spcAft>
              <a:buClr>
                <a:schemeClr val="lt1"/>
              </a:buClr>
              <a:buSzPts val="2800"/>
              <a:buFont typeface="Quattrocento Sans"/>
              <a:buNone/>
            </a:pPr>
            <a:r>
              <a:rPr lang="es-PE" sz="3733" b="0" cap="none" dirty="0">
                <a:solidFill>
                  <a:srgbClr val="0070C0"/>
                </a:solidFill>
                <a:latin typeface="Quattrocento Sans"/>
                <a:ea typeface="Quattrocento Sans"/>
                <a:cs typeface="Quattrocento Sans"/>
                <a:sym typeface="Quattrocento Sans"/>
              </a:rPr>
              <a:t>Plan de Contingencia</a:t>
            </a:r>
            <a:endParaRPr sz="3733" b="0" cap="none" dirty="0">
              <a:solidFill>
                <a:srgbClr val="0070C0"/>
              </a:solidFill>
              <a:latin typeface="Quattrocento Sans"/>
              <a:ea typeface="Quattrocento Sans"/>
              <a:cs typeface="Quattrocento Sans"/>
              <a:sym typeface="Quattrocento Sans"/>
            </a:endParaRPr>
          </a:p>
        </p:txBody>
      </p:sp>
      <p:sp>
        <p:nvSpPr>
          <p:cNvPr id="389" name="Google Shape;389;p50"/>
          <p:cNvSpPr txBox="1"/>
          <p:nvPr/>
        </p:nvSpPr>
        <p:spPr>
          <a:xfrm>
            <a:off x="2891965" y="3582510"/>
            <a:ext cx="26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chemeClr val="dk1"/>
                </a:solidFill>
                <a:latin typeface="Calibri"/>
                <a:ea typeface="Calibri"/>
                <a:cs typeface="Calibri"/>
                <a:sym typeface="Calibri"/>
              </a:rPr>
              <a:t>Plan de Contingencia</a:t>
            </a:r>
            <a:endParaRPr/>
          </a:p>
        </p:txBody>
      </p:sp>
      <p:sp>
        <p:nvSpPr>
          <p:cNvPr id="390" name="Google Shape;390;p50"/>
          <p:cNvSpPr/>
          <p:nvPr/>
        </p:nvSpPr>
        <p:spPr>
          <a:xfrm>
            <a:off x="5052205" y="1506516"/>
            <a:ext cx="576064" cy="4521321"/>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50"/>
          <p:cNvSpPr txBox="1"/>
          <p:nvPr/>
        </p:nvSpPr>
        <p:spPr>
          <a:xfrm>
            <a:off x="5601589" y="1563341"/>
            <a:ext cx="26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chemeClr val="dk1"/>
                </a:solidFill>
                <a:latin typeface="Calibri"/>
                <a:ea typeface="Calibri"/>
                <a:cs typeface="Calibri"/>
                <a:sym typeface="Calibri"/>
              </a:rPr>
              <a:t>Análisis de Riesgos</a:t>
            </a:r>
            <a:endParaRPr/>
          </a:p>
        </p:txBody>
      </p:sp>
      <p:sp>
        <p:nvSpPr>
          <p:cNvPr id="392" name="Google Shape;392;p50"/>
          <p:cNvSpPr txBox="1"/>
          <p:nvPr/>
        </p:nvSpPr>
        <p:spPr>
          <a:xfrm>
            <a:off x="5601589" y="4657444"/>
            <a:ext cx="26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chemeClr val="dk1"/>
                </a:solidFill>
                <a:latin typeface="Calibri"/>
                <a:ea typeface="Calibri"/>
                <a:cs typeface="Calibri"/>
                <a:sym typeface="Calibri"/>
              </a:rPr>
              <a:t>Plan de Emergencia</a:t>
            </a:r>
            <a:endParaRPr/>
          </a:p>
        </p:txBody>
      </p:sp>
      <p:sp>
        <p:nvSpPr>
          <p:cNvPr id="393" name="Google Shape;393;p50"/>
          <p:cNvSpPr/>
          <p:nvPr/>
        </p:nvSpPr>
        <p:spPr>
          <a:xfrm>
            <a:off x="7689821" y="3769291"/>
            <a:ext cx="359668" cy="2145637"/>
          </a:xfrm>
          <a:prstGeom prst="lef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50"/>
          <p:cNvSpPr txBox="1"/>
          <p:nvPr/>
        </p:nvSpPr>
        <p:spPr>
          <a:xfrm>
            <a:off x="8270469" y="3951842"/>
            <a:ext cx="26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chemeClr val="dk1"/>
                </a:solidFill>
                <a:latin typeface="Calibri"/>
                <a:ea typeface="Calibri"/>
                <a:cs typeface="Calibri"/>
                <a:sym typeface="Calibri"/>
              </a:rPr>
              <a:t>Actividades Previas</a:t>
            </a:r>
            <a:endParaRPr/>
          </a:p>
        </p:txBody>
      </p:sp>
      <p:sp>
        <p:nvSpPr>
          <p:cNvPr id="395" name="Google Shape;395;p50"/>
          <p:cNvSpPr txBox="1"/>
          <p:nvPr/>
        </p:nvSpPr>
        <p:spPr>
          <a:xfrm>
            <a:off x="8292565" y="4842109"/>
            <a:ext cx="26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chemeClr val="dk1"/>
                </a:solidFill>
                <a:latin typeface="Calibri"/>
                <a:ea typeface="Calibri"/>
                <a:cs typeface="Calibri"/>
                <a:sym typeface="Calibri"/>
              </a:rPr>
              <a:t>Actividades Durante</a:t>
            </a:r>
            <a:endParaRPr/>
          </a:p>
        </p:txBody>
      </p:sp>
      <p:sp>
        <p:nvSpPr>
          <p:cNvPr id="396" name="Google Shape;396;p50"/>
          <p:cNvSpPr txBox="1"/>
          <p:nvPr/>
        </p:nvSpPr>
        <p:spPr>
          <a:xfrm>
            <a:off x="8265885" y="5545596"/>
            <a:ext cx="2664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PE" sz="1800">
                <a:solidFill>
                  <a:schemeClr val="dk1"/>
                </a:solidFill>
                <a:latin typeface="Calibri"/>
                <a:ea typeface="Calibri"/>
                <a:cs typeface="Calibri"/>
                <a:sym typeface="Calibri"/>
              </a:rPr>
              <a:t>Actividades Después</a:t>
            </a:r>
            <a:endParaRPr/>
          </a:p>
        </p:txBody>
      </p:sp>
      <p:pic>
        <p:nvPicPr>
          <p:cNvPr id="397" name="Google Shape;397;p50"/>
          <p:cNvPicPr preferRelativeResize="0"/>
          <p:nvPr/>
        </p:nvPicPr>
        <p:blipFill rotWithShape="1">
          <a:blip r:embed="rId3">
            <a:alphaModFix/>
          </a:blip>
          <a:srcRect l="43235" t="43749" r="14025" b="34375"/>
          <a:stretch/>
        </p:blipFill>
        <p:spPr>
          <a:xfrm>
            <a:off x="6060317" y="1861101"/>
            <a:ext cx="5560720" cy="1600200"/>
          </a:xfrm>
          <a:prstGeom prst="rect">
            <a:avLst/>
          </a:prstGeom>
          <a:noFill/>
          <a:ln>
            <a:noFill/>
          </a:ln>
        </p:spPr>
      </p:pic>
      <p:sp>
        <p:nvSpPr>
          <p:cNvPr id="2" name="CuadroTexto 1">
            <a:extLst>
              <a:ext uri="{FF2B5EF4-FFF2-40B4-BE49-F238E27FC236}">
                <a16:creationId xmlns:a16="http://schemas.microsoft.com/office/drawing/2014/main" id="{C7F43A6C-2F7E-0B6E-AC2E-5058F5DB8C7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 calcmode="lin" valueType="num">
                                      <p:cBhvr additive="base">
                                        <p:cTn id="7" dur="500"/>
                                        <p:tgtEl>
                                          <p:spTgt spid="38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390"/>
                                        </p:tgtEl>
                                        <p:attrNameLst>
                                          <p:attrName>style.visibility</p:attrName>
                                        </p:attrNameLst>
                                      </p:cBhvr>
                                      <p:to>
                                        <p:strVal val="visible"/>
                                      </p:to>
                                    </p:set>
                                    <p:anim calcmode="lin" valueType="num">
                                      <p:cBhvr additive="base">
                                        <p:cTn id="10" dur="500"/>
                                        <p:tgtEl>
                                          <p:spTgt spid="390"/>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91"/>
                                        </p:tgtEl>
                                        <p:attrNameLst>
                                          <p:attrName>style.visibility</p:attrName>
                                        </p:attrNameLst>
                                      </p:cBhvr>
                                      <p:to>
                                        <p:strVal val="visible"/>
                                      </p:to>
                                    </p:set>
                                    <p:anim calcmode="lin" valueType="num">
                                      <p:cBhvr additive="base">
                                        <p:cTn id="15" dur="500"/>
                                        <p:tgtEl>
                                          <p:spTgt spid="39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97"/>
                                        </p:tgtEl>
                                        <p:attrNameLst>
                                          <p:attrName>style.visibility</p:attrName>
                                        </p:attrNameLst>
                                      </p:cBhvr>
                                      <p:to>
                                        <p:strVal val="visible"/>
                                      </p:to>
                                    </p:set>
                                    <p:anim calcmode="lin" valueType="num">
                                      <p:cBhvr additive="base">
                                        <p:cTn id="20" dur="500"/>
                                        <p:tgtEl>
                                          <p:spTgt spid="39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2"/>
                                        </p:tgtEl>
                                        <p:attrNameLst>
                                          <p:attrName>style.visibility</p:attrName>
                                        </p:attrNameLst>
                                      </p:cBhvr>
                                      <p:to>
                                        <p:strVal val="visible"/>
                                      </p:to>
                                    </p:set>
                                    <p:anim calcmode="lin" valueType="num">
                                      <p:cBhvr additive="base">
                                        <p:cTn id="25" dur="500"/>
                                        <p:tgtEl>
                                          <p:spTgt spid="392"/>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93"/>
                                        </p:tgtEl>
                                        <p:attrNameLst>
                                          <p:attrName>style.visibility</p:attrName>
                                        </p:attrNameLst>
                                      </p:cBhvr>
                                      <p:to>
                                        <p:strVal val="visible"/>
                                      </p:to>
                                    </p:set>
                                    <p:anim calcmode="lin" valueType="num">
                                      <p:cBhvr additive="base">
                                        <p:cTn id="28" dur="500"/>
                                        <p:tgtEl>
                                          <p:spTgt spid="39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94"/>
                                        </p:tgtEl>
                                        <p:attrNameLst>
                                          <p:attrName>style.visibility</p:attrName>
                                        </p:attrNameLst>
                                      </p:cBhvr>
                                      <p:to>
                                        <p:strVal val="visible"/>
                                      </p:to>
                                    </p:set>
                                    <p:anim calcmode="lin" valueType="num">
                                      <p:cBhvr additive="base">
                                        <p:cTn id="33" dur="500"/>
                                        <p:tgtEl>
                                          <p:spTgt spid="39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95"/>
                                        </p:tgtEl>
                                        <p:attrNameLst>
                                          <p:attrName>style.visibility</p:attrName>
                                        </p:attrNameLst>
                                      </p:cBhvr>
                                      <p:to>
                                        <p:strVal val="visible"/>
                                      </p:to>
                                    </p:set>
                                    <p:anim calcmode="lin" valueType="num">
                                      <p:cBhvr additive="base">
                                        <p:cTn id="38" dur="500"/>
                                        <p:tgtEl>
                                          <p:spTgt spid="39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96"/>
                                        </p:tgtEl>
                                        <p:attrNameLst>
                                          <p:attrName>style.visibility</p:attrName>
                                        </p:attrNameLst>
                                      </p:cBhvr>
                                      <p:to>
                                        <p:strVal val="visible"/>
                                      </p:to>
                                    </p:set>
                                    <p:anim calcmode="lin" valueType="num">
                                      <p:cBhvr additive="base">
                                        <p:cTn id="43" dur="500"/>
                                        <p:tgtEl>
                                          <p:spTgt spid="3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uadroTexto 1">
            <a:extLst>
              <a:ext uri="{FF2B5EF4-FFF2-40B4-BE49-F238E27FC236}">
                <a16:creationId xmlns:a16="http://schemas.microsoft.com/office/drawing/2014/main" id="{45DA1B89-6C7D-58DD-CC62-FD1DC6F97006}"/>
              </a:ext>
            </a:extLst>
          </p:cNvPr>
          <p:cNvSpPr txBox="1"/>
          <p:nvPr/>
        </p:nvSpPr>
        <p:spPr>
          <a:xfrm>
            <a:off x="2555631" y="0"/>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dirty="0" err="1">
                <a:solidFill>
                  <a:schemeClr val="bg1">
                    <a:lumMod val="95000"/>
                    <a:lumOff val="5000"/>
                  </a:schemeClr>
                </a:solidFill>
                <a:latin typeface="+mj-lt"/>
                <a:ea typeface="+mj-ea"/>
                <a:cs typeface="+mj-cs"/>
              </a:rPr>
              <a:t>Revisa</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el</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siguiente</a:t>
            </a:r>
            <a:r>
              <a:rPr lang="en-US" sz="5400" b="1" dirty="0">
                <a:solidFill>
                  <a:schemeClr val="bg1">
                    <a:lumMod val="95000"/>
                    <a:lumOff val="5000"/>
                  </a:schemeClr>
                </a:solidFill>
                <a:latin typeface="+mj-lt"/>
                <a:ea typeface="+mj-ea"/>
                <a:cs typeface="+mj-cs"/>
              </a:rPr>
              <a:t> video:</a:t>
            </a:r>
          </a:p>
        </p:txBody>
      </p:sp>
      <p:sp>
        <p:nvSpPr>
          <p:cNvPr id="4" name="Google Shape;115;p16">
            <a:extLst>
              <a:ext uri="{FF2B5EF4-FFF2-40B4-BE49-F238E27FC236}">
                <a16:creationId xmlns:a16="http://schemas.microsoft.com/office/drawing/2014/main" id="{0F726842-18E3-622D-AFA0-2D0CFEB22016}"/>
              </a:ext>
            </a:extLst>
          </p:cNvPr>
          <p:cNvSpPr txBox="1">
            <a:spLocks/>
          </p:cNvSpPr>
          <p:nvPr/>
        </p:nvSpPr>
        <p:spPr>
          <a:xfrm>
            <a:off x="2294878" y="2514599"/>
            <a:ext cx="8284464" cy="1828801"/>
          </a:xfrm>
          <a:prstGeom prst="rect">
            <a:avLst/>
          </a:prstGeom>
          <a:noFill/>
          <a:ln>
            <a:noFill/>
          </a:ln>
        </p:spPr>
        <p:txBody>
          <a:bodyPr spcFirstLastPara="1" wrap="square" lIns="121900" tIns="60925" rIns="121900" bIns="609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Clr>
                <a:schemeClr val="dk1"/>
              </a:buClr>
              <a:buSzPts val="2000"/>
              <a:buNone/>
            </a:pPr>
            <a:r>
              <a:rPr lang="es-ES" dirty="0">
                <a:solidFill>
                  <a:schemeClr val="bg1"/>
                </a:solidFill>
                <a:latin typeface="Calibri"/>
                <a:ea typeface="Calibri"/>
                <a:cs typeface="Calibri"/>
                <a:sym typeface="Calibri"/>
              </a:rPr>
              <a:t>Planeación estratégica de TI:</a:t>
            </a:r>
            <a:endParaRPr lang="pl-PL" dirty="0">
              <a:solidFill>
                <a:schemeClr val="bg1"/>
              </a:solidFill>
            </a:endParaRPr>
          </a:p>
          <a:p>
            <a:pPr marL="0" indent="0">
              <a:lnSpc>
                <a:spcPct val="110000"/>
              </a:lnSpc>
              <a:spcBef>
                <a:spcPts val="0"/>
              </a:spcBef>
              <a:buClr>
                <a:schemeClr val="dk1"/>
              </a:buClr>
              <a:buSzPts val="2000"/>
              <a:buNone/>
            </a:pPr>
            <a:r>
              <a:rPr lang="pl-PL" u="sng" dirty="0">
                <a:solidFill>
                  <a:schemeClr val="bg1"/>
                </a:solidFill>
                <a:latin typeface="Calibri"/>
                <a:ea typeface="Calibri"/>
                <a:cs typeface="Calibri"/>
                <a:sym typeface="Calibri"/>
                <a:hlinkClick r:id="rId2"/>
              </a:rPr>
              <a:t>https://www.youtube.com/watch?v=EH4iQDYJz_M</a:t>
            </a:r>
            <a:endParaRPr lang="es-ES" u="sng" dirty="0">
              <a:solidFill>
                <a:schemeClr val="bg1"/>
              </a:solidFill>
              <a:latin typeface="Calibri"/>
              <a:ea typeface="Calibri"/>
              <a:cs typeface="Calibri"/>
              <a:sym typeface="Calibri"/>
            </a:endParaRPr>
          </a:p>
          <a:p>
            <a:pPr marL="0" indent="0">
              <a:lnSpc>
                <a:spcPct val="110000"/>
              </a:lnSpc>
              <a:spcBef>
                <a:spcPts val="0"/>
              </a:spcBef>
              <a:buClr>
                <a:schemeClr val="dk1"/>
              </a:buClr>
              <a:buSzPts val="2000"/>
              <a:buNone/>
            </a:pPr>
            <a:endParaRPr lang="pl-PL" dirty="0">
              <a:solidFill>
                <a:schemeClr val="bg1"/>
              </a:solidFill>
              <a:latin typeface="Calibri"/>
              <a:ea typeface="Calibri"/>
              <a:cs typeface="Calibri"/>
              <a:sym typeface="Calibri"/>
            </a:endParaRPr>
          </a:p>
          <a:p>
            <a:pPr marL="457189" indent="-330189">
              <a:lnSpc>
                <a:spcPct val="110000"/>
              </a:lnSpc>
              <a:spcBef>
                <a:spcPts val="0"/>
              </a:spcBef>
              <a:buClr>
                <a:schemeClr val="dk1"/>
              </a:buClr>
              <a:buSzPts val="2000"/>
              <a:buFont typeface="Arial" panose="020B0604020202020204" pitchFamily="34" charset="0"/>
              <a:buNone/>
            </a:pPr>
            <a:endParaRPr lang="pl-PL" dirty="0">
              <a:latin typeface="Calibri"/>
              <a:ea typeface="Calibri"/>
              <a:cs typeface="Calibri"/>
              <a:sym typeface="Calibri"/>
            </a:endParaRPr>
          </a:p>
        </p:txBody>
      </p:sp>
      <p:pic>
        <p:nvPicPr>
          <p:cNvPr id="5" name="Google Shape;117;p16">
            <a:extLst>
              <a:ext uri="{FF2B5EF4-FFF2-40B4-BE49-F238E27FC236}">
                <a16:creationId xmlns:a16="http://schemas.microsoft.com/office/drawing/2014/main" id="{454ED284-C14D-C2D1-0996-273E5A5DE89A}"/>
              </a:ext>
            </a:extLst>
          </p:cNvPr>
          <p:cNvPicPr preferRelativeResize="0"/>
          <p:nvPr/>
        </p:nvPicPr>
        <p:blipFill rotWithShape="1">
          <a:blip r:embed="rId3">
            <a:alphaModFix/>
          </a:blip>
          <a:srcRect/>
          <a:stretch/>
        </p:blipFill>
        <p:spPr>
          <a:xfrm>
            <a:off x="4222836" y="3974124"/>
            <a:ext cx="3955400" cy="2152042"/>
          </a:xfrm>
          <a:prstGeom prst="rect">
            <a:avLst/>
          </a:prstGeom>
          <a:noFill/>
          <a:ln>
            <a:noFill/>
          </a:ln>
        </p:spPr>
      </p:pic>
    </p:spTree>
    <p:extLst>
      <p:ext uri="{BB962C8B-B14F-4D97-AF65-F5344CB8AC3E}">
        <p14:creationId xmlns:p14="http://schemas.microsoft.com/office/powerpoint/2010/main" val="161943657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txBox="1">
            <a:spLocks noGrp="1"/>
          </p:cNvSpPr>
          <p:nvPr>
            <p:ph type="title" idx="4294967295"/>
          </p:nvPr>
        </p:nvSpPr>
        <p:spPr>
          <a:xfrm>
            <a:off x="1544638" y="931863"/>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Diseño del Plan Operativo</a:t>
            </a:r>
            <a:endParaRPr sz="4000" dirty="0">
              <a:solidFill>
                <a:schemeClr val="tx1"/>
              </a:solidFill>
              <a:latin typeface="Calibri"/>
              <a:ea typeface="Calibri"/>
              <a:cs typeface="Calibri"/>
              <a:sym typeface="Calibri"/>
            </a:endParaRPr>
          </a:p>
        </p:txBody>
      </p:sp>
      <p:pic>
        <p:nvPicPr>
          <p:cNvPr id="404" name="Google Shape;404;p51"/>
          <p:cNvPicPr preferRelativeResize="0"/>
          <p:nvPr/>
        </p:nvPicPr>
        <p:blipFill rotWithShape="1">
          <a:blip r:embed="rId3">
            <a:alphaModFix/>
          </a:blip>
          <a:srcRect l="40527" t="45000" r="14027" b="21874"/>
          <a:stretch/>
        </p:blipFill>
        <p:spPr>
          <a:xfrm>
            <a:off x="2565939" y="2241317"/>
            <a:ext cx="8083011" cy="3312368"/>
          </a:xfrm>
          <a:prstGeom prst="rect">
            <a:avLst/>
          </a:prstGeom>
          <a:noFill/>
          <a:ln>
            <a:noFill/>
          </a:ln>
        </p:spPr>
      </p:pic>
      <p:sp>
        <p:nvSpPr>
          <p:cNvPr id="2" name="CuadroTexto 1">
            <a:extLst>
              <a:ext uri="{FF2B5EF4-FFF2-40B4-BE49-F238E27FC236}">
                <a16:creationId xmlns:a16="http://schemas.microsoft.com/office/drawing/2014/main" id="{E66EB6EB-DA8D-DA4B-6581-96A12E7E9FA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2"/>
          <p:cNvSpPr txBox="1">
            <a:spLocks noGrp="1"/>
          </p:cNvSpPr>
          <p:nvPr>
            <p:ph type="title" idx="4294967295"/>
          </p:nvPr>
        </p:nvSpPr>
        <p:spPr>
          <a:xfrm>
            <a:off x="1535113" y="946150"/>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Diseño del Plan Operativo</a:t>
            </a:r>
            <a:endParaRPr sz="4000">
              <a:solidFill>
                <a:schemeClr val="tx1"/>
              </a:solidFill>
              <a:latin typeface="Calibri"/>
              <a:ea typeface="Calibri"/>
              <a:cs typeface="Calibri"/>
              <a:sym typeface="Calibri"/>
            </a:endParaRPr>
          </a:p>
        </p:txBody>
      </p:sp>
      <p:sp>
        <p:nvSpPr>
          <p:cNvPr id="411" name="Google Shape;411;p52"/>
          <p:cNvSpPr txBox="1"/>
          <p:nvPr/>
        </p:nvSpPr>
        <p:spPr>
          <a:xfrm>
            <a:off x="1598672" y="1780021"/>
            <a:ext cx="9919252" cy="596973"/>
          </a:xfrm>
          <a:prstGeom prst="rect">
            <a:avLst/>
          </a:prstGeom>
          <a:noFill/>
          <a:ln>
            <a:noFill/>
          </a:ln>
        </p:spPr>
        <p:txBody>
          <a:bodyPr spcFirstLastPara="1" wrap="square" lIns="91425" tIns="0" rIns="91425" bIns="45700" anchor="t" anchorCtr="0">
            <a:normAutofit fontScale="90000"/>
          </a:bodyPr>
          <a:lstStyle/>
          <a:p>
            <a:pPr marL="0" marR="0" lvl="0" indent="0" algn="l" rtl="0">
              <a:lnSpc>
                <a:spcPct val="90000"/>
              </a:lnSpc>
              <a:spcBef>
                <a:spcPts val="0"/>
              </a:spcBef>
              <a:spcAft>
                <a:spcPts val="0"/>
              </a:spcAft>
              <a:buClr>
                <a:schemeClr val="lt1"/>
              </a:buClr>
              <a:buSzPct val="76929"/>
              <a:buFont typeface="Quattrocento Sans"/>
              <a:buNone/>
            </a:pPr>
            <a:r>
              <a:rPr lang="es-PE" sz="3733" b="0" cap="none" dirty="0">
                <a:solidFill>
                  <a:srgbClr val="0070C0"/>
                </a:solidFill>
                <a:latin typeface="Quattrocento Sans"/>
                <a:ea typeface="Quattrocento Sans"/>
                <a:cs typeface="Quattrocento Sans"/>
                <a:sym typeface="Quattrocento Sans"/>
              </a:rPr>
              <a:t>Identificación de las Necesidades de Infraestructura</a:t>
            </a:r>
            <a:endParaRPr dirty="0"/>
          </a:p>
        </p:txBody>
      </p:sp>
      <p:sp>
        <p:nvSpPr>
          <p:cNvPr id="412" name="Google Shape;412;p52"/>
          <p:cNvSpPr txBox="1"/>
          <p:nvPr/>
        </p:nvSpPr>
        <p:spPr>
          <a:xfrm>
            <a:off x="1598672" y="2376994"/>
            <a:ext cx="9902688" cy="3463082"/>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just" rtl="0">
              <a:lnSpc>
                <a:spcPct val="90000"/>
              </a:lnSpc>
              <a:spcBef>
                <a:spcPts val="747"/>
              </a:spcBef>
              <a:spcAft>
                <a:spcPts val="0"/>
              </a:spcAft>
              <a:buClr>
                <a:schemeClr val="dk1"/>
              </a:buClr>
              <a:buSzPct val="108108"/>
              <a:buFont typeface="Arial"/>
              <a:buNone/>
            </a:pPr>
            <a:r>
              <a:rPr lang="es-PE" sz="2800" dirty="0">
                <a:solidFill>
                  <a:schemeClr val="dk1"/>
                </a:solidFill>
                <a:latin typeface="Calibri"/>
                <a:ea typeface="Calibri"/>
                <a:cs typeface="Calibri"/>
                <a:sym typeface="Calibri"/>
              </a:rPr>
              <a:t>Objetivo de analizar las necesidades de infraestructura tecnológica y proponer las alternativas viables desde el punto de vista tecnológico, para dar respuesta a dichas necesidades. </a:t>
            </a:r>
            <a:endParaRPr dirty="0"/>
          </a:p>
          <a:p>
            <a:pPr marL="609585" marR="0" lvl="0" indent="-364052" algn="just" rtl="0">
              <a:lnSpc>
                <a:spcPct val="90000"/>
              </a:lnSpc>
              <a:spcBef>
                <a:spcPts val="747"/>
              </a:spcBef>
              <a:spcAft>
                <a:spcPts val="0"/>
              </a:spcAft>
              <a:buClr>
                <a:schemeClr val="dk1"/>
              </a:buClr>
              <a:buSzPct val="108108"/>
              <a:buFont typeface="Arial"/>
              <a:buNone/>
            </a:pPr>
            <a:endParaRPr sz="2800" dirty="0">
              <a:solidFill>
                <a:schemeClr val="dk1"/>
              </a:solidFill>
              <a:latin typeface="Calibri"/>
              <a:ea typeface="Calibri"/>
              <a:cs typeface="Calibri"/>
              <a:sym typeface="Calibri"/>
            </a:endParaRPr>
          </a:p>
          <a:p>
            <a:pPr marL="609585" marR="0" lvl="0" indent="-541853" algn="just" rtl="0">
              <a:lnSpc>
                <a:spcPct val="90000"/>
              </a:lnSpc>
              <a:spcBef>
                <a:spcPts val="747"/>
              </a:spcBef>
              <a:spcAft>
                <a:spcPts val="0"/>
              </a:spcAft>
              <a:buClr>
                <a:schemeClr val="dk1"/>
              </a:buClr>
              <a:buSzPct val="108108"/>
              <a:buFont typeface="Arial"/>
              <a:buChar char="•"/>
            </a:pPr>
            <a:r>
              <a:rPr lang="es-PE" sz="2800" dirty="0">
                <a:solidFill>
                  <a:schemeClr val="dk1"/>
                </a:solidFill>
                <a:latin typeface="Calibri"/>
                <a:ea typeface="Calibri"/>
                <a:cs typeface="Calibri"/>
                <a:sym typeface="Calibri"/>
              </a:rPr>
              <a:t>Analizar el modelo de sistemas de información y el catálogo de requisitos, en especial los de carácter técnico.</a:t>
            </a:r>
            <a:endParaRPr dirty="0"/>
          </a:p>
          <a:p>
            <a:pPr marL="609585" marR="0" lvl="0" indent="-364052" algn="just" rtl="0">
              <a:lnSpc>
                <a:spcPct val="90000"/>
              </a:lnSpc>
              <a:spcBef>
                <a:spcPts val="747"/>
              </a:spcBef>
              <a:spcAft>
                <a:spcPts val="0"/>
              </a:spcAft>
              <a:buClr>
                <a:schemeClr val="dk1"/>
              </a:buClr>
              <a:buSzPct val="108108"/>
              <a:buFont typeface="Arial"/>
              <a:buNone/>
            </a:pPr>
            <a:endParaRPr sz="2800" dirty="0">
              <a:solidFill>
                <a:schemeClr val="dk1"/>
              </a:solidFill>
              <a:latin typeface="Calibri"/>
              <a:ea typeface="Calibri"/>
              <a:cs typeface="Calibri"/>
              <a:sym typeface="Calibri"/>
            </a:endParaRPr>
          </a:p>
          <a:p>
            <a:pPr marL="609585" marR="0" lvl="0" indent="-541853" algn="just" rtl="0">
              <a:lnSpc>
                <a:spcPct val="90000"/>
              </a:lnSpc>
              <a:spcBef>
                <a:spcPts val="747"/>
              </a:spcBef>
              <a:spcAft>
                <a:spcPts val="0"/>
              </a:spcAft>
              <a:buClr>
                <a:schemeClr val="dk1"/>
              </a:buClr>
              <a:buSzPct val="108108"/>
              <a:buFont typeface="Arial"/>
              <a:buChar char="•"/>
            </a:pPr>
            <a:r>
              <a:rPr lang="es-PE" sz="2800" dirty="0">
                <a:solidFill>
                  <a:schemeClr val="dk1"/>
                </a:solidFill>
                <a:latin typeface="Calibri"/>
                <a:ea typeface="Calibri"/>
                <a:cs typeface="Calibri"/>
                <a:sym typeface="Calibri"/>
              </a:rPr>
              <a:t>Identifican las necesidades: entornos necesarios, conectividad y comunicaciones entre ellos, disponibilidad, servicios críticos, etc.</a:t>
            </a:r>
            <a:endParaRPr dirty="0"/>
          </a:p>
          <a:p>
            <a:pPr marL="609585" marR="0" lvl="0" indent="-364052" algn="just" rtl="0">
              <a:lnSpc>
                <a:spcPct val="90000"/>
              </a:lnSpc>
              <a:spcBef>
                <a:spcPts val="747"/>
              </a:spcBef>
              <a:spcAft>
                <a:spcPts val="0"/>
              </a:spcAft>
              <a:buClr>
                <a:schemeClr val="dk1"/>
              </a:buClr>
              <a:buSzPct val="108108"/>
              <a:buFont typeface="Arial"/>
              <a:buNone/>
            </a:pPr>
            <a:endParaRPr sz="2800" dirty="0">
              <a:solidFill>
                <a:schemeClr val="dk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EEBAC53E-392E-E067-DD54-BA7B00B1F4B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2">
                                            <p:txEl>
                                              <p:pRg st="0" end="0"/>
                                            </p:txEl>
                                          </p:spTgt>
                                        </p:tgtEl>
                                        <p:attrNameLst>
                                          <p:attrName>style.visibility</p:attrName>
                                        </p:attrNameLst>
                                      </p:cBhvr>
                                      <p:to>
                                        <p:strVal val="visible"/>
                                      </p:to>
                                    </p:set>
                                    <p:anim calcmode="lin" valueType="num">
                                      <p:cBhvr additive="base">
                                        <p:cTn id="7" dur="500"/>
                                        <p:tgtEl>
                                          <p:spTgt spid="4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2">
                                            <p:txEl>
                                              <p:pRg st="1" end="1"/>
                                            </p:txEl>
                                          </p:spTgt>
                                        </p:tgtEl>
                                        <p:attrNameLst>
                                          <p:attrName>style.visibility</p:attrName>
                                        </p:attrNameLst>
                                      </p:cBhvr>
                                      <p:to>
                                        <p:strVal val="visible"/>
                                      </p:to>
                                    </p:set>
                                    <p:anim calcmode="lin" valueType="num">
                                      <p:cBhvr additive="base">
                                        <p:cTn id="12" dur="500"/>
                                        <p:tgtEl>
                                          <p:spTgt spid="4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2">
                                            <p:txEl>
                                              <p:pRg st="2" end="2"/>
                                            </p:txEl>
                                          </p:spTgt>
                                        </p:tgtEl>
                                        <p:attrNameLst>
                                          <p:attrName>style.visibility</p:attrName>
                                        </p:attrNameLst>
                                      </p:cBhvr>
                                      <p:to>
                                        <p:strVal val="visible"/>
                                      </p:to>
                                    </p:set>
                                    <p:anim calcmode="lin" valueType="num">
                                      <p:cBhvr additive="base">
                                        <p:cTn id="17" dur="500"/>
                                        <p:tgtEl>
                                          <p:spTgt spid="4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12">
                                            <p:txEl>
                                              <p:pRg st="3" end="3"/>
                                            </p:txEl>
                                          </p:spTgt>
                                        </p:tgtEl>
                                        <p:attrNameLst>
                                          <p:attrName>style.visibility</p:attrName>
                                        </p:attrNameLst>
                                      </p:cBhvr>
                                      <p:to>
                                        <p:strVal val="visible"/>
                                      </p:to>
                                    </p:set>
                                    <p:anim calcmode="lin" valueType="num">
                                      <p:cBhvr additive="base">
                                        <p:cTn id="22" dur="500"/>
                                        <p:tgtEl>
                                          <p:spTgt spid="4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12">
                                            <p:txEl>
                                              <p:pRg st="4" end="4"/>
                                            </p:txEl>
                                          </p:spTgt>
                                        </p:tgtEl>
                                        <p:attrNameLst>
                                          <p:attrName>style.visibility</p:attrName>
                                        </p:attrNameLst>
                                      </p:cBhvr>
                                      <p:to>
                                        <p:strVal val="visible"/>
                                      </p:to>
                                    </p:set>
                                    <p:anim calcmode="lin" valueType="num">
                                      <p:cBhvr additive="base">
                                        <p:cTn id="27" dur="500"/>
                                        <p:tgtEl>
                                          <p:spTgt spid="4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12">
                                            <p:txEl>
                                              <p:pRg st="5" end="5"/>
                                            </p:txEl>
                                          </p:spTgt>
                                        </p:tgtEl>
                                        <p:attrNameLst>
                                          <p:attrName>style.visibility</p:attrName>
                                        </p:attrNameLst>
                                      </p:cBhvr>
                                      <p:to>
                                        <p:strVal val="visible"/>
                                      </p:to>
                                    </p:set>
                                    <p:anim calcmode="lin" valueType="num">
                                      <p:cBhvr additive="base">
                                        <p:cTn id="32" dur="500"/>
                                        <p:tgtEl>
                                          <p:spTgt spid="41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3"/>
          <p:cNvSpPr txBox="1">
            <a:spLocks noGrp="1"/>
          </p:cNvSpPr>
          <p:nvPr>
            <p:ph type="title" idx="4294967295"/>
          </p:nvPr>
        </p:nvSpPr>
        <p:spPr>
          <a:xfrm>
            <a:off x="1333500" y="368257"/>
            <a:ext cx="11315700"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Diseño del Plan Operativo</a:t>
            </a:r>
            <a:endParaRPr sz="4000" dirty="0">
              <a:solidFill>
                <a:schemeClr val="tx1"/>
              </a:solidFill>
              <a:latin typeface="Calibri"/>
              <a:ea typeface="Calibri"/>
              <a:cs typeface="Calibri"/>
              <a:sym typeface="Calibri"/>
            </a:endParaRPr>
          </a:p>
        </p:txBody>
      </p:sp>
      <p:sp>
        <p:nvSpPr>
          <p:cNvPr id="419" name="Google Shape;419;p53"/>
          <p:cNvSpPr txBox="1"/>
          <p:nvPr/>
        </p:nvSpPr>
        <p:spPr>
          <a:xfrm>
            <a:off x="1446469" y="2747919"/>
            <a:ext cx="3290357" cy="1143000"/>
          </a:xfrm>
          <a:prstGeom prst="rect">
            <a:avLst/>
          </a:prstGeom>
          <a:noFill/>
          <a:ln>
            <a:noFill/>
          </a:ln>
        </p:spPr>
        <p:txBody>
          <a:bodyPr spcFirstLastPara="1" wrap="square" lIns="91425" tIns="0" rIns="91425" bIns="45700" anchor="t" anchorCtr="0">
            <a:normAutofit fontScale="92500"/>
          </a:bodyPr>
          <a:lstStyle/>
          <a:p>
            <a:pPr marL="0" marR="0" lvl="0" indent="0" algn="l" rtl="0">
              <a:lnSpc>
                <a:spcPct val="90000"/>
              </a:lnSpc>
              <a:spcBef>
                <a:spcPts val="0"/>
              </a:spcBef>
              <a:spcAft>
                <a:spcPts val="0"/>
              </a:spcAft>
              <a:buClr>
                <a:schemeClr val="lt1"/>
              </a:buClr>
              <a:buSzPts val="2800"/>
              <a:buFont typeface="Quattrocento Sans"/>
              <a:buNone/>
            </a:pPr>
            <a:r>
              <a:rPr lang="es-PE" sz="2400" b="1" cap="none" dirty="0">
                <a:solidFill>
                  <a:schemeClr val="dk1"/>
                </a:solidFill>
                <a:latin typeface="Quattrocento Sans"/>
                <a:ea typeface="Quattrocento Sans"/>
                <a:cs typeface="Quattrocento Sans"/>
                <a:sym typeface="Quattrocento Sans"/>
              </a:rPr>
              <a:t>Selección de la Arquitectura Tecnológica:</a:t>
            </a:r>
            <a:br>
              <a:rPr lang="es-PE" sz="2400" b="1" cap="none" dirty="0">
                <a:solidFill>
                  <a:schemeClr val="dk1"/>
                </a:solidFill>
                <a:latin typeface="Quattrocento Sans"/>
                <a:ea typeface="Quattrocento Sans"/>
                <a:cs typeface="Quattrocento Sans"/>
                <a:sym typeface="Quattrocento Sans"/>
              </a:rPr>
            </a:br>
            <a:r>
              <a:rPr lang="es-PE" sz="2400" b="1" cap="none" dirty="0">
                <a:solidFill>
                  <a:schemeClr val="dk1"/>
                </a:solidFill>
                <a:latin typeface="Quattrocento Sans"/>
                <a:ea typeface="Quattrocento Sans"/>
                <a:cs typeface="Quattrocento Sans"/>
                <a:sym typeface="Quattrocento Sans"/>
              </a:rPr>
              <a:t>Ejemplo:</a:t>
            </a:r>
            <a:endParaRPr dirty="0"/>
          </a:p>
        </p:txBody>
      </p:sp>
      <p:pic>
        <p:nvPicPr>
          <p:cNvPr id="420" name="Google Shape;420;p53"/>
          <p:cNvPicPr preferRelativeResize="0"/>
          <p:nvPr/>
        </p:nvPicPr>
        <p:blipFill rotWithShape="1">
          <a:blip r:embed="rId3">
            <a:alphaModFix/>
          </a:blip>
          <a:srcRect l="40293" t="21874" r="14846" b="17083"/>
          <a:stretch/>
        </p:blipFill>
        <p:spPr>
          <a:xfrm>
            <a:off x="4960585" y="1397690"/>
            <a:ext cx="6693331" cy="4710319"/>
          </a:xfrm>
          <a:prstGeom prst="rect">
            <a:avLst/>
          </a:prstGeom>
          <a:noFill/>
          <a:ln>
            <a:noFill/>
          </a:ln>
        </p:spPr>
      </p:pic>
      <p:sp>
        <p:nvSpPr>
          <p:cNvPr id="2" name="CuadroTexto 1">
            <a:extLst>
              <a:ext uri="{FF2B5EF4-FFF2-40B4-BE49-F238E27FC236}">
                <a16:creationId xmlns:a16="http://schemas.microsoft.com/office/drawing/2014/main" id="{4888FB76-015D-366C-7416-45952C2B6C4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20"/>
                                        </p:tgtEl>
                                        <p:attrNameLst>
                                          <p:attrName>style.visibility</p:attrName>
                                        </p:attrNameLst>
                                      </p:cBhvr>
                                      <p:to>
                                        <p:strVal val="visible"/>
                                      </p:to>
                                    </p:set>
                                    <p:anim calcmode="lin" valueType="num">
                                      <p:cBhvr additive="base">
                                        <p:cTn id="7" dur="500"/>
                                        <p:tgtEl>
                                          <p:spTgt spid="4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B681384-66C7-23B9-3275-3D6C57F06900}"/>
              </a:ext>
            </a:extLst>
          </p:cNvPr>
          <p:cNvGrpSpPr/>
          <p:nvPr/>
        </p:nvGrpSpPr>
        <p:grpSpPr>
          <a:xfrm>
            <a:off x="10717618" y="5385392"/>
            <a:ext cx="441250" cy="441250"/>
            <a:chOff x="10526232" y="5438554"/>
            <a:chExt cx="590106" cy="590106"/>
          </a:xfrm>
        </p:grpSpPr>
        <p:sp>
          <p:nvSpPr>
            <p:cNvPr id="2" name="Rectángulo 1">
              <a:extLst>
                <a:ext uri="{FF2B5EF4-FFF2-40B4-BE49-F238E27FC236}">
                  <a16:creationId xmlns:a16="http://schemas.microsoft.com/office/drawing/2014/main" id="{BA329269-0B56-F3CB-65C6-B2C8E80C4A64}"/>
                </a:ext>
              </a:extLst>
            </p:cNvPr>
            <p:cNvSpPr/>
            <p:nvPr/>
          </p:nvSpPr>
          <p:spPr>
            <a:xfrm>
              <a:off x="10526232" y="5438554"/>
              <a:ext cx="590106" cy="5901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Flecha derecha 2">
              <a:extLst>
                <a:ext uri="{FF2B5EF4-FFF2-40B4-BE49-F238E27FC236}">
                  <a16:creationId xmlns:a16="http://schemas.microsoft.com/office/drawing/2014/main" id="{C7F75A40-F550-85E7-D5F5-489E8F8D6E12}"/>
                </a:ext>
              </a:extLst>
            </p:cNvPr>
            <p:cNvSpPr/>
            <p:nvPr/>
          </p:nvSpPr>
          <p:spPr>
            <a:xfrm>
              <a:off x="10704273" y="5612449"/>
              <a:ext cx="234023" cy="242316"/>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CuadroTexto 4">
            <a:extLst>
              <a:ext uri="{FF2B5EF4-FFF2-40B4-BE49-F238E27FC236}">
                <a16:creationId xmlns:a16="http://schemas.microsoft.com/office/drawing/2014/main" id="{1D29DCA6-CC95-74C6-2434-4F65822CF571}"/>
              </a:ext>
            </a:extLst>
          </p:cNvPr>
          <p:cNvSpPr txBox="1"/>
          <p:nvPr/>
        </p:nvSpPr>
        <p:spPr>
          <a:xfrm>
            <a:off x="7211719" y="4209007"/>
            <a:ext cx="4043066" cy="646331"/>
          </a:xfrm>
          <a:prstGeom prst="rect">
            <a:avLst/>
          </a:prstGeom>
          <a:noFill/>
        </p:spPr>
        <p:txBody>
          <a:bodyPr wrap="square" rtlCol="0">
            <a:spAutoFit/>
          </a:bodyPr>
          <a:lstStyle/>
          <a:p>
            <a:pPr algn="r"/>
            <a:r>
              <a:rPr lang="es-ES_tradnl" sz="3600" b="1" dirty="0">
                <a:solidFill>
                  <a:schemeClr val="bg1"/>
                </a:solidFill>
                <a:latin typeface="Roboto" panose="02000000000000000000" pitchFamily="2" charset="0"/>
                <a:ea typeface="Roboto" panose="02000000000000000000" pitchFamily="2" charset="0"/>
              </a:rPr>
              <a:t>Autoevaluación</a:t>
            </a:r>
          </a:p>
        </p:txBody>
      </p:sp>
      <p:sp>
        <p:nvSpPr>
          <p:cNvPr id="6" name="CuadroTexto 5">
            <a:extLst>
              <a:ext uri="{FF2B5EF4-FFF2-40B4-BE49-F238E27FC236}">
                <a16:creationId xmlns:a16="http://schemas.microsoft.com/office/drawing/2014/main" id="{072B848C-5EB1-AFEF-DBB9-899006E71E91}"/>
              </a:ext>
            </a:extLst>
          </p:cNvPr>
          <p:cNvSpPr txBox="1"/>
          <p:nvPr/>
        </p:nvSpPr>
        <p:spPr>
          <a:xfrm>
            <a:off x="9718158" y="4799485"/>
            <a:ext cx="1536627" cy="369332"/>
          </a:xfrm>
          <a:prstGeom prst="rect">
            <a:avLst/>
          </a:prstGeom>
          <a:noFill/>
        </p:spPr>
        <p:txBody>
          <a:bodyPr wrap="square" rtlCol="0">
            <a:spAutoFit/>
          </a:bodyPr>
          <a:lstStyle/>
          <a:p>
            <a:pPr algn="r"/>
            <a:r>
              <a:rPr lang="es-ES_tradnl" dirty="0">
                <a:solidFill>
                  <a:schemeClr val="bg1"/>
                </a:solidFill>
                <a:latin typeface="Roboto" panose="02000000000000000000" pitchFamily="2" charset="0"/>
                <a:ea typeface="Roboto" panose="02000000000000000000" pitchFamily="2" charset="0"/>
              </a:rPr>
              <a:t>Sesión 5</a:t>
            </a:r>
          </a:p>
        </p:txBody>
      </p:sp>
    </p:spTree>
    <p:extLst>
      <p:ext uri="{BB962C8B-B14F-4D97-AF65-F5344CB8AC3E}">
        <p14:creationId xmlns:p14="http://schemas.microsoft.com/office/powerpoint/2010/main" val="1936616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B0844B7-A4D7-5E90-CCE1-81A0915D10CF}"/>
              </a:ext>
            </a:extLst>
          </p:cNvPr>
          <p:cNvSpPr txBox="1"/>
          <p:nvPr/>
        </p:nvSpPr>
        <p:spPr>
          <a:xfrm>
            <a:off x="2234924" y="859747"/>
            <a:ext cx="6136719" cy="400110"/>
          </a:xfrm>
          <a:prstGeom prst="rect">
            <a:avLst/>
          </a:prstGeom>
          <a:noFill/>
        </p:spPr>
        <p:txBody>
          <a:bodyPr wrap="square" rtlCol="0">
            <a:spAutoFit/>
          </a:bodyPr>
          <a:lstStyle/>
          <a:p>
            <a:r>
              <a:rPr lang="es-ES_tradnl" sz="2000" b="1" dirty="0">
                <a:solidFill>
                  <a:srgbClr val="002060"/>
                </a:solidFill>
                <a:latin typeface="Roboto" panose="02000000000000000000" pitchFamily="2" charset="0"/>
                <a:ea typeface="Roboto" panose="02000000000000000000" pitchFamily="2" charset="0"/>
              </a:rPr>
              <a:t>Evidencia de aprendizaje: Examen parcial I</a:t>
            </a: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4588CAA9-2B5B-5B73-DF33-8AEE8CFD491F}"/>
              </a:ext>
            </a:extLst>
          </p:cNvPr>
          <p:cNvSpPr txBox="1"/>
          <p:nvPr/>
        </p:nvSpPr>
        <p:spPr>
          <a:xfrm>
            <a:off x="2743200" y="1866167"/>
            <a:ext cx="7179477" cy="307777"/>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Examen</a:t>
            </a:r>
            <a:r>
              <a:rPr lang="pt-BR" sz="1400" b="1" i="0" dirty="0">
                <a:solidFill>
                  <a:srgbClr val="000000"/>
                </a:solidFill>
                <a:effectLst/>
                <a:latin typeface="Roboto" panose="02000000000000000000" pitchFamily="2" charset="0"/>
                <a:ea typeface="Roboto" panose="02000000000000000000" pitchFamily="2" charset="0"/>
              </a:rPr>
              <a:t> parcial I</a:t>
            </a:r>
            <a:endParaRPr lang="es-ES_tradnl" sz="1400" b="1" dirty="0">
              <a:solidFill>
                <a:srgbClr val="4156A6"/>
              </a:solidFill>
              <a:latin typeface="Roboto" panose="02000000000000000000" pitchFamily="2" charset="0"/>
              <a:ea typeface="Roboto" panose="02000000000000000000" pitchFamily="2" charset="0"/>
            </a:endParaRPr>
          </a:p>
        </p:txBody>
      </p: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5">
            <a:extLst>
              <a:ext uri="{FF2B5EF4-FFF2-40B4-BE49-F238E27FC236}">
                <a16:creationId xmlns:a16="http://schemas.microsoft.com/office/drawing/2014/main" id="{39140C20-B684-244D-9574-AB016A09788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pic>
        <p:nvPicPr>
          <p:cNvPr id="8" name="Imagen 7">
            <a:extLst>
              <a:ext uri="{FF2B5EF4-FFF2-40B4-BE49-F238E27FC236}">
                <a16:creationId xmlns:a16="http://schemas.microsoft.com/office/drawing/2014/main" id="{F8BCC642-0BD1-9351-F985-038EDFE9B81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571" b="90000" l="9957" r="89827">
                        <a14:foregroundMark x1="59307" y1="9286" x2="60390" y2="8571"/>
                        <a14:foregroundMark x1="29654" y1="54286" x2="30736" y2="62857"/>
                        <a14:foregroundMark x1="41342" y1="32143" x2="45022" y2="67500"/>
                        <a14:foregroundMark x1="45887" y1="67857" x2="55195" y2="36786"/>
                        <a14:foregroundMark x1="55195" y1="36786" x2="63203" y2="54286"/>
                        <a14:foregroundMark x1="63203" y1="54286" x2="60390" y2="72500"/>
                        <a14:foregroundMark x1="60390" y1="72500" x2="60390" y2="72500"/>
                        <a14:foregroundMark x1="55628" y1="83571" x2="55411" y2="81429"/>
                        <a14:foregroundMark x1="57359" y1="83571" x2="57359" y2="82143"/>
                        <a14:foregroundMark x1="26623" y1="45714" x2="26623" y2="43929"/>
                      </a14:backgroundRemoval>
                    </a14:imgEffect>
                  </a14:imgLayer>
                </a14:imgProps>
              </a:ext>
            </a:extLst>
          </a:blip>
          <a:stretch>
            <a:fillRect/>
          </a:stretch>
        </p:blipFill>
        <p:spPr>
          <a:xfrm>
            <a:off x="4132663" y="2976146"/>
            <a:ext cx="4400550" cy="2667000"/>
          </a:xfrm>
          <a:prstGeom prst="rect">
            <a:avLst/>
          </a:prstGeom>
        </p:spPr>
      </p:pic>
    </p:spTree>
    <p:extLst>
      <p:ext uri="{BB962C8B-B14F-4D97-AF65-F5344CB8AC3E}">
        <p14:creationId xmlns:p14="http://schemas.microsoft.com/office/powerpoint/2010/main" val="2744008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EBD99B-CA10-6501-17AA-200A12475B0F}"/>
              </a:ext>
            </a:extLst>
          </p:cNvPr>
          <p:cNvSpPr txBox="1"/>
          <p:nvPr/>
        </p:nvSpPr>
        <p:spPr>
          <a:xfrm>
            <a:off x="959775" y="983665"/>
            <a:ext cx="5455202" cy="1015663"/>
          </a:xfrm>
          <a:prstGeom prst="rect">
            <a:avLst/>
          </a:prstGeom>
          <a:noFill/>
        </p:spPr>
        <p:txBody>
          <a:bodyPr wrap="square" rtlCol="0">
            <a:spAutoFit/>
          </a:bodyPr>
          <a:lstStyle/>
          <a:p>
            <a:r>
              <a:rPr lang="es-ES_tradnl" sz="2000" dirty="0">
                <a:solidFill>
                  <a:schemeClr val="bg1"/>
                </a:solidFill>
                <a:latin typeface="Roboto" panose="02000000000000000000" pitchFamily="2" charset="0"/>
                <a:ea typeface="Roboto" panose="02000000000000000000" pitchFamily="2" charset="0"/>
              </a:rPr>
              <a:t>Después de haber visualizado el video en la  </a:t>
            </a:r>
            <a:r>
              <a:rPr lang="es-ES_tradnl" sz="2000" dirty="0" err="1">
                <a:solidFill>
                  <a:schemeClr val="bg1"/>
                </a:solidFill>
                <a:latin typeface="Roboto" panose="02000000000000000000" pitchFamily="2" charset="0"/>
                <a:ea typeface="Roboto" panose="02000000000000000000" pitchFamily="2" charset="0"/>
              </a:rPr>
              <a:t>slide</a:t>
            </a:r>
            <a:r>
              <a:rPr lang="es-ES_tradnl" sz="2000" dirty="0">
                <a:solidFill>
                  <a:schemeClr val="bg1"/>
                </a:solidFill>
                <a:latin typeface="Roboto" panose="02000000000000000000" pitchFamily="2" charset="0"/>
                <a:ea typeface="Roboto" panose="02000000000000000000" pitchFamily="2" charset="0"/>
              </a:rPr>
              <a:t> anterior, </a:t>
            </a:r>
            <a:r>
              <a:rPr lang="es-ES_tradnl" sz="2000" b="1" dirty="0">
                <a:solidFill>
                  <a:schemeClr val="bg1"/>
                </a:solidFill>
                <a:latin typeface="Roboto" panose="02000000000000000000" pitchFamily="2" charset="0"/>
                <a:ea typeface="Roboto" panose="02000000000000000000" pitchFamily="2" charset="0"/>
              </a:rPr>
              <a:t>reflexionamos y respondemos las siguientes interrogantes:</a:t>
            </a:r>
          </a:p>
        </p:txBody>
      </p:sp>
      <p:sp>
        <p:nvSpPr>
          <p:cNvPr id="3" name="Rectángulo 2">
            <a:extLst>
              <a:ext uri="{FF2B5EF4-FFF2-40B4-BE49-F238E27FC236}">
                <a16:creationId xmlns:a16="http://schemas.microsoft.com/office/drawing/2014/main" id="{0064DD55-C896-6B6D-3790-1270E619F80F}"/>
              </a:ext>
            </a:extLst>
          </p:cNvPr>
          <p:cNvSpPr/>
          <p:nvPr/>
        </p:nvSpPr>
        <p:spPr>
          <a:xfrm>
            <a:off x="1406340" y="2854847"/>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BEAA196C-01C9-8837-184B-9C4C844F7203}"/>
              </a:ext>
            </a:extLst>
          </p:cNvPr>
          <p:cNvSpPr txBox="1"/>
          <p:nvPr/>
        </p:nvSpPr>
        <p:spPr>
          <a:xfrm>
            <a:off x="1427606" y="2907604"/>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01</a:t>
            </a:r>
          </a:p>
        </p:txBody>
      </p:sp>
      <p:sp>
        <p:nvSpPr>
          <p:cNvPr id="5" name="CuadroTexto 4">
            <a:extLst>
              <a:ext uri="{FF2B5EF4-FFF2-40B4-BE49-F238E27FC236}">
                <a16:creationId xmlns:a16="http://schemas.microsoft.com/office/drawing/2014/main" id="{E3DD2F94-3CBD-0930-090B-95F1DF353AF2}"/>
              </a:ext>
            </a:extLst>
          </p:cNvPr>
          <p:cNvSpPr txBox="1"/>
          <p:nvPr/>
        </p:nvSpPr>
        <p:spPr>
          <a:xfrm>
            <a:off x="2132142" y="2841451"/>
            <a:ext cx="4282835" cy="420628"/>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¿Qué son los planes estratégicos de TI?</a:t>
            </a:r>
          </a:p>
        </p:txBody>
      </p:sp>
      <p:sp>
        <p:nvSpPr>
          <p:cNvPr id="6" name="Rectángulo 5">
            <a:extLst>
              <a:ext uri="{FF2B5EF4-FFF2-40B4-BE49-F238E27FC236}">
                <a16:creationId xmlns:a16="http://schemas.microsoft.com/office/drawing/2014/main" id="{A8461466-9DA5-4FB2-909A-9C25612F7BC6}"/>
              </a:ext>
            </a:extLst>
          </p:cNvPr>
          <p:cNvSpPr/>
          <p:nvPr/>
        </p:nvSpPr>
        <p:spPr>
          <a:xfrm>
            <a:off x="1406340" y="3970851"/>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B5A2B4B7-6C83-1933-76A1-7BBE3229EEC4}"/>
              </a:ext>
            </a:extLst>
          </p:cNvPr>
          <p:cNvSpPr txBox="1"/>
          <p:nvPr/>
        </p:nvSpPr>
        <p:spPr>
          <a:xfrm>
            <a:off x="1427606" y="4023608"/>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02</a:t>
            </a:r>
          </a:p>
        </p:txBody>
      </p:sp>
      <p:sp>
        <p:nvSpPr>
          <p:cNvPr id="8" name="CuadroTexto 7">
            <a:extLst>
              <a:ext uri="{FF2B5EF4-FFF2-40B4-BE49-F238E27FC236}">
                <a16:creationId xmlns:a16="http://schemas.microsoft.com/office/drawing/2014/main" id="{57D0AD6D-A61C-0E04-AD73-EFD00C1E220B}"/>
              </a:ext>
            </a:extLst>
          </p:cNvPr>
          <p:cNvSpPr txBox="1"/>
          <p:nvPr/>
        </p:nvSpPr>
        <p:spPr>
          <a:xfrm>
            <a:off x="2132142" y="3868470"/>
            <a:ext cx="5455202" cy="420628"/>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¿Cree usted que el PETI es importante? </a:t>
            </a:r>
          </a:p>
        </p:txBody>
      </p:sp>
      <p:cxnSp>
        <p:nvCxnSpPr>
          <p:cNvPr id="12" name="Conector recto de flecha 11">
            <a:extLst>
              <a:ext uri="{FF2B5EF4-FFF2-40B4-BE49-F238E27FC236}">
                <a16:creationId xmlns:a16="http://schemas.microsoft.com/office/drawing/2014/main" id="{D67D664B-E9A2-04BE-8CC2-BDD310126989}"/>
              </a:ext>
            </a:extLst>
          </p:cNvPr>
          <p:cNvCxnSpPr>
            <a:cxnSpLocks/>
          </p:cNvCxnSpPr>
          <p:nvPr/>
        </p:nvCxnSpPr>
        <p:spPr>
          <a:xfrm>
            <a:off x="874713" y="884835"/>
            <a:ext cx="0" cy="1220412"/>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9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idx="4294967295"/>
          </p:nvPr>
        </p:nvSpPr>
        <p:spPr>
          <a:xfrm>
            <a:off x="1463815" y="859586"/>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Plan estratégico de TI</a:t>
            </a:r>
            <a:endParaRPr sz="4000" dirty="0">
              <a:solidFill>
                <a:schemeClr val="tx1"/>
              </a:solidFill>
              <a:latin typeface="Calibri"/>
              <a:ea typeface="Calibri"/>
              <a:cs typeface="Calibri"/>
              <a:sym typeface="Calibri"/>
            </a:endParaRPr>
          </a:p>
        </p:txBody>
      </p:sp>
      <p:sp>
        <p:nvSpPr>
          <p:cNvPr id="123" name="Google Shape;123;p17"/>
          <p:cNvSpPr txBox="1">
            <a:spLocks noGrp="1"/>
          </p:cNvSpPr>
          <p:nvPr>
            <p:ph type="body" idx="4294967295"/>
          </p:nvPr>
        </p:nvSpPr>
        <p:spPr>
          <a:xfrm>
            <a:off x="1219200" y="2202236"/>
            <a:ext cx="10642563" cy="3517900"/>
          </a:xfrm>
          <a:prstGeom prst="rect">
            <a:avLst/>
          </a:prstGeom>
          <a:noFill/>
          <a:ln>
            <a:noFill/>
          </a:ln>
        </p:spPr>
        <p:txBody>
          <a:bodyPr spcFirstLastPara="1" wrap="square" lIns="121900" tIns="60925" rIns="121900" bIns="60925" anchor="t" anchorCtr="0">
            <a:normAutofit/>
          </a:bodyPr>
          <a:lstStyle/>
          <a:p>
            <a:pPr marL="457200" lvl="0" indent="-457200" algn="just" rtl="0">
              <a:lnSpc>
                <a:spcPct val="110000"/>
              </a:lnSpc>
              <a:spcBef>
                <a:spcPts val="0"/>
              </a:spcBef>
              <a:spcAft>
                <a:spcPts val="0"/>
              </a:spcAft>
              <a:buClr>
                <a:schemeClr val="dk1"/>
              </a:buClr>
              <a:buSzPts val="2000"/>
              <a:buChar char="•"/>
            </a:pPr>
            <a:r>
              <a:rPr lang="es-PE" dirty="0"/>
              <a:t>Un Plan Estratégico de Tecnología de Información es un conjunto de definiciones tecnológicas e iniciativas de TI que deben soportar la visión, misión y estrategias que el negocio tiene para un horizonte de tiempo definido, creemos que la razón de ser de las tecnologías de información es el negocio mismo y por ende ambas perspectivas (negocio y tecnología) deben estar alineadas y contar con mecanismos para facilitar éste alineamiento.</a:t>
            </a:r>
            <a:endParaRPr dirty="0"/>
          </a:p>
        </p:txBody>
      </p:sp>
      <p:sp>
        <p:nvSpPr>
          <p:cNvPr id="2" name="CuadroTexto 1">
            <a:extLst>
              <a:ext uri="{FF2B5EF4-FFF2-40B4-BE49-F238E27FC236}">
                <a16:creationId xmlns:a16="http://schemas.microsoft.com/office/drawing/2014/main" id="{3CB513FD-A596-EAB8-8A4C-123631ED418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idx="4294967295"/>
          </p:nvPr>
        </p:nvSpPr>
        <p:spPr>
          <a:xfrm>
            <a:off x="1348404" y="444825"/>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Plan estratégico de TI</a:t>
            </a:r>
            <a:endParaRPr sz="4000">
              <a:solidFill>
                <a:schemeClr val="tx1"/>
              </a:solidFill>
              <a:latin typeface="Calibri"/>
              <a:ea typeface="Calibri"/>
              <a:cs typeface="Calibri"/>
              <a:sym typeface="Calibri"/>
            </a:endParaRPr>
          </a:p>
        </p:txBody>
      </p:sp>
      <p:pic>
        <p:nvPicPr>
          <p:cNvPr id="131" name="Google Shape;131;p18" descr="Recorte de pantalla"/>
          <p:cNvPicPr preferRelativeResize="0"/>
          <p:nvPr/>
        </p:nvPicPr>
        <p:blipFill rotWithShape="1">
          <a:blip r:embed="rId3">
            <a:alphaModFix/>
          </a:blip>
          <a:srcRect/>
          <a:stretch/>
        </p:blipFill>
        <p:spPr>
          <a:xfrm>
            <a:off x="2035227" y="1040136"/>
            <a:ext cx="8539162" cy="5037138"/>
          </a:xfrm>
          <a:prstGeom prst="rect">
            <a:avLst/>
          </a:prstGeom>
          <a:noFill/>
          <a:ln>
            <a:noFill/>
          </a:ln>
        </p:spPr>
      </p:pic>
      <p:sp>
        <p:nvSpPr>
          <p:cNvPr id="2" name="CuadroTexto 1">
            <a:extLst>
              <a:ext uri="{FF2B5EF4-FFF2-40B4-BE49-F238E27FC236}">
                <a16:creationId xmlns:a16="http://schemas.microsoft.com/office/drawing/2014/main" id="{4FB4AA7C-53AB-91EA-C8E0-99F6131EB0C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idx="4294967295"/>
          </p:nvPr>
        </p:nvSpPr>
        <p:spPr>
          <a:xfrm>
            <a:off x="1446059" y="773252"/>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a:solidFill>
                  <a:schemeClr val="tx1"/>
                </a:solidFill>
                <a:latin typeface="Calibri"/>
                <a:ea typeface="Calibri"/>
                <a:cs typeface="Calibri"/>
                <a:sym typeface="Calibri"/>
              </a:rPr>
              <a:t>Plan estratégico de TI</a:t>
            </a:r>
            <a:endParaRPr sz="4000">
              <a:solidFill>
                <a:schemeClr val="tx1"/>
              </a:solidFill>
              <a:latin typeface="Calibri"/>
              <a:ea typeface="Calibri"/>
              <a:cs typeface="Calibri"/>
              <a:sym typeface="Calibri"/>
            </a:endParaRPr>
          </a:p>
        </p:txBody>
      </p:sp>
      <p:pic>
        <p:nvPicPr>
          <p:cNvPr id="138" name="Google Shape;138;p19" descr="Recorte de pantalla"/>
          <p:cNvPicPr preferRelativeResize="0"/>
          <p:nvPr/>
        </p:nvPicPr>
        <p:blipFill rotWithShape="1">
          <a:blip r:embed="rId3">
            <a:alphaModFix/>
          </a:blip>
          <a:srcRect/>
          <a:stretch/>
        </p:blipFill>
        <p:spPr>
          <a:xfrm>
            <a:off x="2533895" y="1928150"/>
            <a:ext cx="8260551" cy="4282289"/>
          </a:xfrm>
          <a:prstGeom prst="rect">
            <a:avLst/>
          </a:prstGeom>
          <a:noFill/>
          <a:ln>
            <a:noFill/>
          </a:ln>
        </p:spPr>
      </p:pic>
      <p:sp>
        <p:nvSpPr>
          <p:cNvPr id="2" name="CuadroTexto 1">
            <a:extLst>
              <a:ext uri="{FF2B5EF4-FFF2-40B4-BE49-F238E27FC236}">
                <a16:creationId xmlns:a16="http://schemas.microsoft.com/office/drawing/2014/main" id="{4664EEEF-2A3C-288E-07AD-0CE737D07B7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a:spLocks noGrp="1"/>
          </p:cNvSpPr>
          <p:nvPr>
            <p:ph type="title" idx="4294967295"/>
          </p:nvPr>
        </p:nvSpPr>
        <p:spPr>
          <a:xfrm>
            <a:off x="1543714" y="566537"/>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PE" sz="4000" dirty="0">
                <a:solidFill>
                  <a:schemeClr val="tx1"/>
                </a:solidFill>
                <a:latin typeface="Calibri"/>
                <a:ea typeface="Calibri"/>
                <a:cs typeface="Calibri"/>
                <a:sym typeface="Calibri"/>
              </a:rPr>
              <a:t>Plan estratégico de TI</a:t>
            </a:r>
            <a:endParaRPr sz="4000" dirty="0">
              <a:solidFill>
                <a:schemeClr val="tx1"/>
              </a:solidFill>
              <a:latin typeface="Calibri"/>
              <a:ea typeface="Calibri"/>
              <a:cs typeface="Calibri"/>
              <a:sym typeface="Calibri"/>
            </a:endParaRPr>
          </a:p>
        </p:txBody>
      </p:sp>
      <p:pic>
        <p:nvPicPr>
          <p:cNvPr id="145" name="Google Shape;145;p20"/>
          <p:cNvPicPr preferRelativeResize="0"/>
          <p:nvPr/>
        </p:nvPicPr>
        <p:blipFill rotWithShape="1">
          <a:blip r:embed="rId3">
            <a:alphaModFix/>
          </a:blip>
          <a:srcRect/>
          <a:stretch/>
        </p:blipFill>
        <p:spPr>
          <a:xfrm>
            <a:off x="2508429" y="1454834"/>
            <a:ext cx="8139597" cy="4542540"/>
          </a:xfrm>
          <a:prstGeom prst="rect">
            <a:avLst/>
          </a:prstGeom>
          <a:noFill/>
          <a:ln>
            <a:noFill/>
          </a:ln>
        </p:spPr>
      </p:pic>
      <p:sp>
        <p:nvSpPr>
          <p:cNvPr id="2" name="CuadroTexto 1">
            <a:extLst>
              <a:ext uri="{FF2B5EF4-FFF2-40B4-BE49-F238E27FC236}">
                <a16:creationId xmlns:a16="http://schemas.microsoft.com/office/drawing/2014/main" id="{CC55ECC9-E0FC-5393-C7CF-8822C65EC82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5</a:t>
            </a: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721</TotalTime>
  <Words>1653</Words>
  <Application>Microsoft Office PowerPoint</Application>
  <PresentationFormat>Panorámica</PresentationFormat>
  <Paragraphs>204</Paragraphs>
  <Slides>45</Slides>
  <Notes>37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45</vt:i4>
      </vt:variant>
    </vt:vector>
  </HeadingPairs>
  <TitlesOfParts>
    <vt:vector size="54" baseType="lpstr">
      <vt:lpstr>Aptos</vt:lpstr>
      <vt:lpstr>Arial</vt:lpstr>
      <vt:lpstr>Calibri</vt:lpstr>
      <vt:lpstr>Garamond</vt:lpstr>
      <vt:lpstr>Noto Sans Symbols</vt:lpstr>
      <vt:lpstr>Quattrocento Sans</vt:lpstr>
      <vt:lpstr>Roboto</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Plan estratégico de TI</vt:lpstr>
      <vt:lpstr>Plan estratégico de TI</vt:lpstr>
      <vt:lpstr>Plan estratégico de TI</vt:lpstr>
      <vt:lpstr>Plan estratégico de TI</vt:lpstr>
      <vt:lpstr>Plan estratégico de TI</vt:lpstr>
      <vt:lpstr>Activos de TI</vt:lpstr>
      <vt:lpstr>Activos de TI</vt:lpstr>
      <vt:lpstr>Activos de TI</vt:lpstr>
      <vt:lpstr>Activos de TI</vt:lpstr>
      <vt:lpstr>Activos de TI</vt:lpstr>
      <vt:lpstr>Análisis de requerimientos estratégicos</vt:lpstr>
      <vt:lpstr>Presentación de PowerPoint</vt:lpstr>
      <vt:lpstr>Análisis de requerimientos estratégicos</vt:lpstr>
      <vt:lpstr>Análisis de requerimientos estratégicos</vt:lpstr>
      <vt:lpstr>Análisis de requerimientos estratégicos</vt:lpstr>
      <vt:lpstr>Análisis de requerimientos estratégicos</vt:lpstr>
      <vt:lpstr>Presentación de PowerPoint</vt:lpstr>
      <vt:lpstr>Análisis de requerimientos estratégicos</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Desarrollo del Plan Estratégico de TI</vt:lpstr>
      <vt:lpstr>Diseño del Plan Operativo</vt:lpstr>
      <vt:lpstr>Diseño del Plan Operativo</vt:lpstr>
      <vt:lpstr>Diseño del Plan Operativo</vt:lpstr>
      <vt:lpstr>Diseño del Plan Operativo</vt:lpstr>
      <vt:lpstr>Diseño del Plan Operativo</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New</dc:creator>
  <cp:lastModifiedBy>ASUS</cp:lastModifiedBy>
  <cp:revision>29</cp:revision>
  <dcterms:created xsi:type="dcterms:W3CDTF">2024-02-15T21:58:49Z</dcterms:created>
  <dcterms:modified xsi:type="dcterms:W3CDTF">2024-03-18T00:25:15Z</dcterms:modified>
</cp:coreProperties>
</file>